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6" r:id="rId6"/>
    <p:sldId id="267" r:id="rId7"/>
    <p:sldId id="268" r:id="rId8"/>
    <p:sldId id="258" r:id="rId9"/>
    <p:sldId id="261" r:id="rId10"/>
    <p:sldId id="262" r:id="rId11"/>
    <p:sldId id="278" r:id="rId12"/>
    <p:sldId id="281" r:id="rId13"/>
    <p:sldId id="279" r:id="rId14"/>
    <p:sldId id="283" r:id="rId15"/>
    <p:sldId id="263" r:id="rId16"/>
    <p:sldId id="264" r:id="rId17"/>
    <p:sldId id="265" r:id="rId18"/>
    <p:sldId id="269" r:id="rId19"/>
    <p:sldId id="270" r:id="rId20"/>
    <p:sldId id="271" r:id="rId21"/>
    <p:sldId id="273" r:id="rId22"/>
    <p:sldId id="274" r:id="rId23"/>
    <p:sldId id="275" r:id="rId24"/>
    <p:sldId id="285" r:id="rId25"/>
    <p:sldId id="284" r:id="rId26"/>
    <p:sldId id="277" r:id="rId27"/>
    <p:sldId id="276" r:id="rId28"/>
    <p:sldId id="280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70D"/>
    <a:srgbClr val="032F05"/>
    <a:srgbClr val="16269A"/>
    <a:srgbClr val="2313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1FC16-E57D-4FC5-B752-7544F2E2836C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955AFF5E-80D7-4E84-B3B5-4E53DE6A51BF}">
      <dgm:prSet phldrT="[Text]"/>
      <dgm:spPr/>
      <dgm:t>
        <a:bodyPr/>
        <a:lstStyle/>
        <a:p>
          <a:r>
            <a:rPr lang="en-IN" b="1" dirty="0" smtClean="0"/>
            <a:t>Interest</a:t>
          </a:r>
          <a:endParaRPr lang="en-IN" b="1" dirty="0"/>
        </a:p>
      </dgm:t>
    </dgm:pt>
    <dgm:pt modelId="{4105485F-D65C-4E78-87DF-7E5DC4910360}" type="parTrans" cxnId="{6A1F3A76-1F8C-46CD-B1BE-4E9FDF702441}">
      <dgm:prSet/>
      <dgm:spPr/>
      <dgm:t>
        <a:bodyPr/>
        <a:lstStyle/>
        <a:p>
          <a:endParaRPr lang="en-IN"/>
        </a:p>
      </dgm:t>
    </dgm:pt>
    <dgm:pt modelId="{A0EB289A-9E8A-4E6D-B4CF-5608D8AFA4E4}" type="sibTrans" cxnId="{6A1F3A76-1F8C-46CD-B1BE-4E9FDF702441}">
      <dgm:prSet/>
      <dgm:spPr/>
      <dgm:t>
        <a:bodyPr/>
        <a:lstStyle/>
        <a:p>
          <a:endParaRPr lang="en-IN"/>
        </a:p>
      </dgm:t>
    </dgm:pt>
    <dgm:pt modelId="{97290092-0366-43F7-A905-A789DEEF3833}">
      <dgm:prSet phldrT="[Text]"/>
      <dgm:spPr/>
      <dgm:t>
        <a:bodyPr/>
        <a:lstStyle/>
        <a:p>
          <a:r>
            <a:rPr lang="en-IN" b="1" dirty="0" smtClean="0"/>
            <a:t>Curiosity</a:t>
          </a:r>
          <a:endParaRPr lang="en-IN" b="1" dirty="0"/>
        </a:p>
      </dgm:t>
    </dgm:pt>
    <dgm:pt modelId="{63043D57-DE96-4D16-A60C-0A33E124AC3A}" type="parTrans" cxnId="{847F7DB5-8393-4413-ADF5-F2D1A14989A9}">
      <dgm:prSet/>
      <dgm:spPr/>
      <dgm:t>
        <a:bodyPr/>
        <a:lstStyle/>
        <a:p>
          <a:endParaRPr lang="en-IN"/>
        </a:p>
      </dgm:t>
    </dgm:pt>
    <dgm:pt modelId="{4C0234FD-8643-4E9E-AF8C-0E923C487637}" type="sibTrans" cxnId="{847F7DB5-8393-4413-ADF5-F2D1A14989A9}">
      <dgm:prSet/>
      <dgm:spPr/>
      <dgm:t>
        <a:bodyPr/>
        <a:lstStyle/>
        <a:p>
          <a:endParaRPr lang="en-IN"/>
        </a:p>
      </dgm:t>
    </dgm:pt>
    <dgm:pt modelId="{907CB533-35F2-4623-8C40-9EED7E718425}">
      <dgm:prSet phldrT="[Text]"/>
      <dgm:spPr/>
      <dgm:t>
        <a:bodyPr/>
        <a:lstStyle/>
        <a:p>
          <a:r>
            <a:rPr lang="en-IN" b="1" dirty="0" smtClean="0"/>
            <a:t>Imagination</a:t>
          </a:r>
          <a:endParaRPr lang="en-IN" b="1" dirty="0"/>
        </a:p>
      </dgm:t>
    </dgm:pt>
    <dgm:pt modelId="{FCFEC0F9-18DA-450D-AD38-423A84B4DD3C}" type="parTrans" cxnId="{AAC2E27E-A81E-4389-8A92-45BD872B87B9}">
      <dgm:prSet/>
      <dgm:spPr/>
      <dgm:t>
        <a:bodyPr/>
        <a:lstStyle/>
        <a:p>
          <a:endParaRPr lang="en-IN"/>
        </a:p>
      </dgm:t>
    </dgm:pt>
    <dgm:pt modelId="{7FE90AA8-0FE8-416B-8A02-8AE792753925}" type="sibTrans" cxnId="{AAC2E27E-A81E-4389-8A92-45BD872B87B9}">
      <dgm:prSet/>
      <dgm:spPr/>
      <dgm:t>
        <a:bodyPr/>
        <a:lstStyle/>
        <a:p>
          <a:endParaRPr lang="en-IN"/>
        </a:p>
      </dgm:t>
    </dgm:pt>
    <dgm:pt modelId="{19664B52-AC09-48B4-999C-591C399D42FE}" type="pres">
      <dgm:prSet presAssocID="{8FC1FC16-E57D-4FC5-B752-7544F2E2836C}" presName="Name0" presStyleCnt="0">
        <dgm:presLayoutVars>
          <dgm:dir/>
          <dgm:resizeHandles val="exact"/>
        </dgm:presLayoutVars>
      </dgm:prSet>
      <dgm:spPr/>
    </dgm:pt>
    <dgm:pt modelId="{6C5EE17D-37E3-4F44-A16C-4024A4DD9A80}" type="pres">
      <dgm:prSet presAssocID="{955AFF5E-80D7-4E84-B3B5-4E53DE6A51B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B0013FE-C62A-41CE-A1D8-F32237008FAB}" type="pres">
      <dgm:prSet presAssocID="{A0EB289A-9E8A-4E6D-B4CF-5608D8AFA4E4}" presName="sibTrans" presStyleLbl="sibTrans2D1" presStyleIdx="0" presStyleCnt="2"/>
      <dgm:spPr/>
      <dgm:t>
        <a:bodyPr/>
        <a:lstStyle/>
        <a:p>
          <a:endParaRPr lang="en-IN"/>
        </a:p>
      </dgm:t>
    </dgm:pt>
    <dgm:pt modelId="{F39E2E03-8A9B-45FA-9B75-F100AC9B96C8}" type="pres">
      <dgm:prSet presAssocID="{A0EB289A-9E8A-4E6D-B4CF-5608D8AFA4E4}" presName="connectorText" presStyleLbl="sibTrans2D1" presStyleIdx="0" presStyleCnt="2"/>
      <dgm:spPr/>
      <dgm:t>
        <a:bodyPr/>
        <a:lstStyle/>
        <a:p>
          <a:endParaRPr lang="en-IN"/>
        </a:p>
      </dgm:t>
    </dgm:pt>
    <dgm:pt modelId="{797836C9-B832-44CC-A493-0E49E1FDF86F}" type="pres">
      <dgm:prSet presAssocID="{97290092-0366-43F7-A905-A789DEEF383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E59696F-8CD4-463F-98C0-C31A5DA3D051}" type="pres">
      <dgm:prSet presAssocID="{4C0234FD-8643-4E9E-AF8C-0E923C487637}" presName="sibTrans" presStyleLbl="sibTrans2D1" presStyleIdx="1" presStyleCnt="2"/>
      <dgm:spPr/>
      <dgm:t>
        <a:bodyPr/>
        <a:lstStyle/>
        <a:p>
          <a:endParaRPr lang="en-IN"/>
        </a:p>
      </dgm:t>
    </dgm:pt>
    <dgm:pt modelId="{CF882908-F3AC-4DC9-B8DE-45854E0184B8}" type="pres">
      <dgm:prSet presAssocID="{4C0234FD-8643-4E9E-AF8C-0E923C487637}" presName="connectorText" presStyleLbl="sibTrans2D1" presStyleIdx="1" presStyleCnt="2"/>
      <dgm:spPr/>
      <dgm:t>
        <a:bodyPr/>
        <a:lstStyle/>
        <a:p>
          <a:endParaRPr lang="en-IN"/>
        </a:p>
      </dgm:t>
    </dgm:pt>
    <dgm:pt modelId="{BC0E6F2C-6D52-4C67-9FAD-BFA5F6173E9F}" type="pres">
      <dgm:prSet presAssocID="{907CB533-35F2-4623-8C40-9EED7E71842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39AAF31-7909-4498-B76C-4BB74F093B1D}" type="presOf" srcId="{4C0234FD-8643-4E9E-AF8C-0E923C487637}" destId="{3E59696F-8CD4-463F-98C0-C31A5DA3D051}" srcOrd="0" destOrd="0" presId="urn:microsoft.com/office/officeart/2005/8/layout/process1"/>
    <dgm:cxn modelId="{EB5FD92E-17CC-4A67-91E2-1E8BECC7705E}" type="presOf" srcId="{907CB533-35F2-4623-8C40-9EED7E718425}" destId="{BC0E6F2C-6D52-4C67-9FAD-BFA5F6173E9F}" srcOrd="0" destOrd="0" presId="urn:microsoft.com/office/officeart/2005/8/layout/process1"/>
    <dgm:cxn modelId="{62155D77-2A53-44D5-82A3-BF2D466C8189}" type="presOf" srcId="{4C0234FD-8643-4E9E-AF8C-0E923C487637}" destId="{CF882908-F3AC-4DC9-B8DE-45854E0184B8}" srcOrd="1" destOrd="0" presId="urn:microsoft.com/office/officeart/2005/8/layout/process1"/>
    <dgm:cxn modelId="{6A1F3A76-1F8C-46CD-B1BE-4E9FDF702441}" srcId="{8FC1FC16-E57D-4FC5-B752-7544F2E2836C}" destId="{955AFF5E-80D7-4E84-B3B5-4E53DE6A51BF}" srcOrd="0" destOrd="0" parTransId="{4105485F-D65C-4E78-87DF-7E5DC4910360}" sibTransId="{A0EB289A-9E8A-4E6D-B4CF-5608D8AFA4E4}"/>
    <dgm:cxn modelId="{8F4ED8CC-7007-4B48-B111-F81DD82ACEFF}" type="presOf" srcId="{A0EB289A-9E8A-4E6D-B4CF-5608D8AFA4E4}" destId="{8B0013FE-C62A-41CE-A1D8-F32237008FAB}" srcOrd="0" destOrd="0" presId="urn:microsoft.com/office/officeart/2005/8/layout/process1"/>
    <dgm:cxn modelId="{9966A430-F404-4EA0-8C31-A5D7A554E1E7}" type="presOf" srcId="{A0EB289A-9E8A-4E6D-B4CF-5608D8AFA4E4}" destId="{F39E2E03-8A9B-45FA-9B75-F100AC9B96C8}" srcOrd="1" destOrd="0" presId="urn:microsoft.com/office/officeart/2005/8/layout/process1"/>
    <dgm:cxn modelId="{847F7DB5-8393-4413-ADF5-F2D1A14989A9}" srcId="{8FC1FC16-E57D-4FC5-B752-7544F2E2836C}" destId="{97290092-0366-43F7-A905-A789DEEF3833}" srcOrd="1" destOrd="0" parTransId="{63043D57-DE96-4D16-A60C-0A33E124AC3A}" sibTransId="{4C0234FD-8643-4E9E-AF8C-0E923C487637}"/>
    <dgm:cxn modelId="{4B4F67E1-823B-404B-A0AD-85AD7A255A22}" type="presOf" srcId="{955AFF5E-80D7-4E84-B3B5-4E53DE6A51BF}" destId="{6C5EE17D-37E3-4F44-A16C-4024A4DD9A80}" srcOrd="0" destOrd="0" presId="urn:microsoft.com/office/officeart/2005/8/layout/process1"/>
    <dgm:cxn modelId="{AAC2E27E-A81E-4389-8A92-45BD872B87B9}" srcId="{8FC1FC16-E57D-4FC5-B752-7544F2E2836C}" destId="{907CB533-35F2-4623-8C40-9EED7E718425}" srcOrd="2" destOrd="0" parTransId="{FCFEC0F9-18DA-450D-AD38-423A84B4DD3C}" sibTransId="{7FE90AA8-0FE8-416B-8A02-8AE792753925}"/>
    <dgm:cxn modelId="{5F2320CE-65B8-4684-9805-A9185DA945D1}" type="presOf" srcId="{97290092-0366-43F7-A905-A789DEEF3833}" destId="{797836C9-B832-44CC-A493-0E49E1FDF86F}" srcOrd="0" destOrd="0" presId="urn:microsoft.com/office/officeart/2005/8/layout/process1"/>
    <dgm:cxn modelId="{49393FB0-6E10-4C84-8A91-80D7D2CB0CA5}" type="presOf" srcId="{8FC1FC16-E57D-4FC5-B752-7544F2E2836C}" destId="{19664B52-AC09-48B4-999C-591C399D42FE}" srcOrd="0" destOrd="0" presId="urn:microsoft.com/office/officeart/2005/8/layout/process1"/>
    <dgm:cxn modelId="{6C327B34-6403-4EBF-9598-CBF564FE6178}" type="presParOf" srcId="{19664B52-AC09-48B4-999C-591C399D42FE}" destId="{6C5EE17D-37E3-4F44-A16C-4024A4DD9A80}" srcOrd="0" destOrd="0" presId="urn:microsoft.com/office/officeart/2005/8/layout/process1"/>
    <dgm:cxn modelId="{4D9BF554-B58A-4692-B7AB-C3909CE8112E}" type="presParOf" srcId="{19664B52-AC09-48B4-999C-591C399D42FE}" destId="{8B0013FE-C62A-41CE-A1D8-F32237008FAB}" srcOrd="1" destOrd="0" presId="urn:microsoft.com/office/officeart/2005/8/layout/process1"/>
    <dgm:cxn modelId="{0B7E7236-D67A-439A-8587-F66B1A04FA26}" type="presParOf" srcId="{8B0013FE-C62A-41CE-A1D8-F32237008FAB}" destId="{F39E2E03-8A9B-45FA-9B75-F100AC9B96C8}" srcOrd="0" destOrd="0" presId="urn:microsoft.com/office/officeart/2005/8/layout/process1"/>
    <dgm:cxn modelId="{EA7B6E17-16FF-4E7C-ADF9-4EF9B4106536}" type="presParOf" srcId="{19664B52-AC09-48B4-999C-591C399D42FE}" destId="{797836C9-B832-44CC-A493-0E49E1FDF86F}" srcOrd="2" destOrd="0" presId="urn:microsoft.com/office/officeart/2005/8/layout/process1"/>
    <dgm:cxn modelId="{41538421-C2B5-4665-8F55-95FD4F30F8EF}" type="presParOf" srcId="{19664B52-AC09-48B4-999C-591C399D42FE}" destId="{3E59696F-8CD4-463F-98C0-C31A5DA3D051}" srcOrd="3" destOrd="0" presId="urn:microsoft.com/office/officeart/2005/8/layout/process1"/>
    <dgm:cxn modelId="{E8965A10-A763-445C-9767-2776307E1E09}" type="presParOf" srcId="{3E59696F-8CD4-463F-98C0-C31A5DA3D051}" destId="{CF882908-F3AC-4DC9-B8DE-45854E0184B8}" srcOrd="0" destOrd="0" presId="urn:microsoft.com/office/officeart/2005/8/layout/process1"/>
    <dgm:cxn modelId="{7BAA0410-29C0-48DE-BA34-6824FFC73AD6}" type="presParOf" srcId="{19664B52-AC09-48B4-999C-591C399D42FE}" destId="{BC0E6F2C-6D52-4C67-9FAD-BFA5F6173E9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3A7E8-D22C-4846-A33A-97182FC1D3D7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EB9C9-530E-4D22-9F8E-53568521E8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49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128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Why do we need it?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391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My models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97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Why studying</a:t>
            </a:r>
            <a:r>
              <a:rPr lang="en-IN" baseline="0" dirty="0" smtClean="0"/>
              <a:t> cratons?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028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What</a:t>
            </a:r>
            <a:r>
              <a:rPr lang="en-IN" baseline="0" dirty="0" smtClean="0"/>
              <a:t> about research? Why we research? </a:t>
            </a:r>
            <a:r>
              <a:rPr lang="en-IN" dirty="0" smtClean="0"/>
              <a:t>I am curious about</a:t>
            </a:r>
            <a:r>
              <a:rPr lang="en-IN" baseline="0" dirty="0" smtClean="0"/>
              <a:t> evolution but not interested to get the pain of understanding it.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41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Personal thoughts.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227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Survey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960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If</a:t>
            </a:r>
            <a:r>
              <a:rPr lang="en-IN" baseline="0" dirty="0" smtClean="0"/>
              <a:t> people are interested to do research.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641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survey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138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Does not matter where ever you research, do networking. One</a:t>
            </a:r>
            <a:r>
              <a:rPr lang="en-IN" baseline="0" dirty="0" smtClean="0"/>
              <a:t> of the paths to become a better scientist. Interaction, new thoughts. Open up.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526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And travel.</a:t>
            </a:r>
            <a:r>
              <a:rPr lang="en-IN" baseline="0" dirty="0" smtClean="0"/>
              <a:t> Travel across the country to know the people, life style, nature. India is no way worse than </a:t>
            </a:r>
            <a:r>
              <a:rPr lang="en-IN" baseline="0" dirty="0" err="1" smtClean="0"/>
              <a:t>Eu</a:t>
            </a:r>
            <a:r>
              <a:rPr lang="en-IN" baseline="0" dirty="0" smtClean="0"/>
              <a:t> countries in terms of travel places.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96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My introduction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70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End with some food for thought.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35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Audience intro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8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Ice</a:t>
            </a:r>
            <a:r>
              <a:rPr lang="en-IN" baseline="0" dirty="0" smtClean="0"/>
              <a:t> breaker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96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Why I came here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04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Brief</a:t>
            </a:r>
            <a:r>
              <a:rPr lang="en-IN" baseline="0" dirty="0" smtClean="0"/>
              <a:t> talk on JU Journey. Most of the branches will be introduced in JU. What is your favourite branch still now?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81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survey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13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 work on mantle convection</a:t>
            </a:r>
            <a:r>
              <a:rPr lang="en-IN" baseline="0" dirty="0" smtClean="0"/>
              <a:t> models and plate tectonics. How plate tectonics have influenced mantle convection and when did it start. These questions have influenced me to choose geodynamics as research subject.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831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Modeling</a:t>
            </a:r>
            <a:r>
              <a:rPr lang="en-IN" dirty="0" smtClean="0"/>
              <a:t> is a popular word</a:t>
            </a:r>
            <a:r>
              <a:rPr lang="en-IN" baseline="0" dirty="0" smtClean="0"/>
              <a:t> now. I told I do modelling. But what is modelling?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B9C9-530E-4D22-9F8E-53568521E80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374A-88AA-40D3-858D-C34803361DA8}" type="datetime1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0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9159-A0AB-4DC2-9749-81020DC34310}" type="datetime1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24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7A3A-E828-43D8-B398-A502A83A401B}" type="datetime1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74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EA40-7876-425A-AC97-03BB1AAE605A}" type="datetime1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49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1EDF-85FE-4477-BCB9-082B57EFD992}" type="datetime1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67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2AD0-426E-45C9-887A-1CD0CA260AC3}" type="datetime1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72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2550-2CAC-4012-BDC0-076E1A736299}" type="datetime1">
              <a:rPr lang="en-IN" smtClean="0"/>
              <a:t>31-07-2020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53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E50-9FF8-40B9-8A49-864AA0BA2916}" type="datetime1">
              <a:rPr lang="en-IN" smtClean="0"/>
              <a:t>31-07-2020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67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8112" y="6290089"/>
            <a:ext cx="2743200" cy="365125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IN" dirty="0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55233" y="6404663"/>
            <a:ext cx="6011517" cy="365125"/>
          </a:xfrm>
        </p:spPr>
        <p:txBody>
          <a:bodyPr/>
          <a:lstStyle>
            <a:lvl1pPr>
              <a:defRPr sz="1600"/>
            </a:lvl1pPr>
          </a:lstStyle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9959" y="6263586"/>
            <a:ext cx="2743200" cy="365125"/>
          </a:xfrm>
        </p:spPr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41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25FA-810D-4004-8D46-D29BF4ABBEE6}" type="datetime1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9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8BC34-CD30-4EF1-BB65-F3EDB2D7F22B}" type="datetime1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881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ABB55-F33A-43E8-ABFA-877011182403}" type="datetime1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879D-5042-48D4-A769-13B9DCE0CF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01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yotirmoyp@iisc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eas.iisc.ernet.in/~jyotirmoy/" TargetMode="External"/><Relationship Id="rId4" Type="http://schemas.openxmlformats.org/officeDocument/2006/relationships/hyperlink" Target="https://jyotirmoyp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19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avi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www.menti.com/a86uezqgv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enti.com/a86uezqgvr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rfy5b8ip6q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menti.com/d9mx5x3ma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menti.com/d9mx5x3ma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www.menti.com/rfy5b8ip6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2988" y="728195"/>
            <a:ext cx="108599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8000" b="1" dirty="0" smtClean="0">
                <a:solidFill>
                  <a:srgbClr val="002060"/>
                </a:solidFill>
              </a:rPr>
              <a:t>Becoming </a:t>
            </a:r>
          </a:p>
          <a:p>
            <a:pPr algn="r"/>
            <a:r>
              <a:rPr lang="en-IN" sz="8000" b="1" dirty="0" smtClean="0">
                <a:solidFill>
                  <a:srgbClr val="002060"/>
                </a:solidFill>
              </a:rPr>
              <a:t>(</a:t>
            </a:r>
            <a:r>
              <a:rPr lang="en-IN" sz="8000" b="1" dirty="0" smtClean="0">
                <a:solidFill>
                  <a:srgbClr val="002060"/>
                </a:solidFill>
              </a:rPr>
              <a:t>Geo)Scientist</a:t>
            </a:r>
            <a:endParaRPr lang="en-IN" sz="8000" b="1" dirty="0">
              <a:solidFill>
                <a:srgbClr val="00206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8534" y="6326890"/>
            <a:ext cx="2743200" cy="365125"/>
          </a:xfrm>
        </p:spPr>
        <p:txBody>
          <a:bodyPr/>
          <a:lstStyle/>
          <a:p>
            <a:r>
              <a:rPr lang="en-IN" sz="1800" dirty="0" smtClean="0"/>
              <a:t>01-08-2020</a:t>
            </a:r>
            <a:endParaRPr lang="en-IN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z="1600" smtClean="0">
                <a:solidFill>
                  <a:schemeClr val="tx2"/>
                </a:solidFill>
              </a:rPr>
              <a:t>1</a:t>
            </a:fld>
            <a:endParaRPr lang="en-IN" sz="160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06916" y="417299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IN" sz="2400" dirty="0" err="1" smtClean="0">
                <a:solidFill>
                  <a:schemeClr val="accent6">
                    <a:lumMod val="50000"/>
                  </a:schemeClr>
                </a:solidFill>
              </a:rPr>
              <a:t>Jyotirmoy</a:t>
            </a:r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 Paul </a:t>
            </a:r>
          </a:p>
          <a:p>
            <a:pPr algn="r"/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Centre for Earth Sciences</a:t>
            </a:r>
          </a:p>
          <a:p>
            <a:pPr algn="r"/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Indian Institute of Science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679" y="3988332"/>
            <a:ext cx="59261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Email:       </a:t>
            </a:r>
            <a:r>
              <a:rPr lang="en-IN" sz="2400" dirty="0" smtClean="0">
                <a:hlinkClick r:id="rId3"/>
              </a:rPr>
              <a:t>jyotirmoyp@iisc.ac.in</a:t>
            </a:r>
            <a:r>
              <a:rPr lang="en-IN" sz="2400" dirty="0" smtClean="0"/>
              <a:t> </a:t>
            </a:r>
          </a:p>
          <a:p>
            <a:r>
              <a:rPr lang="en-IN" sz="2400" dirty="0" smtClean="0"/>
              <a:t>Find me:  </a:t>
            </a:r>
            <a:r>
              <a:rPr lang="en-IN" sz="2400" dirty="0">
                <a:hlinkClick r:id="rId4"/>
              </a:rPr>
              <a:t>https://</a:t>
            </a:r>
            <a:r>
              <a:rPr lang="en-IN" sz="2400" dirty="0" smtClean="0">
                <a:hlinkClick r:id="rId4"/>
              </a:rPr>
              <a:t>jyotirmoyp.github.io</a:t>
            </a:r>
            <a:r>
              <a:rPr lang="en-IN" sz="2400" dirty="0" smtClean="0"/>
              <a:t> </a:t>
            </a:r>
          </a:p>
          <a:p>
            <a:r>
              <a:rPr lang="en-IN" sz="2400" dirty="0"/>
              <a:t>  </a:t>
            </a:r>
            <a:r>
              <a:rPr lang="en-IN" sz="2400" dirty="0" smtClean="0"/>
              <a:t>or            </a:t>
            </a:r>
            <a:r>
              <a:rPr lang="en-IN" sz="2400" dirty="0">
                <a:hlinkClick r:id="rId5"/>
              </a:rPr>
              <a:t>http://ceas.iisc.ernet.in/~jyotirmoy</a:t>
            </a:r>
            <a:r>
              <a:rPr lang="en-IN" sz="2400" dirty="0" smtClean="0">
                <a:hlinkClick r:id="rId5"/>
              </a:rPr>
              <a:t>/</a:t>
            </a:r>
            <a:endParaRPr lang="en-IN" sz="2400" dirty="0" smtClean="0"/>
          </a:p>
          <a:p>
            <a:r>
              <a:rPr lang="en-IN" sz="2400" dirty="0" smtClean="0"/>
              <a:t>Twitter:    </a:t>
            </a:r>
            <a:r>
              <a:rPr lang="en-IN" sz="2400" u="sng" dirty="0" smtClean="0">
                <a:solidFill>
                  <a:srgbClr val="0070C0"/>
                </a:solidFill>
              </a:rPr>
              <a:t>@</a:t>
            </a:r>
            <a:r>
              <a:rPr lang="en-IN" sz="2400" u="sng" dirty="0" err="1" smtClean="0">
                <a:solidFill>
                  <a:srgbClr val="0070C0"/>
                </a:solidFill>
              </a:rPr>
              <a:t>JyoGeoPhy</a:t>
            </a:r>
            <a:r>
              <a:rPr lang="en-IN" sz="2400" u="sng" dirty="0" smtClean="0">
                <a:solidFill>
                  <a:srgbClr val="0070C0"/>
                </a:solidFill>
              </a:rPr>
              <a:t>  </a:t>
            </a:r>
            <a:endParaRPr lang="en-IN" sz="24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58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10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514850" y="800100"/>
            <a:ext cx="7172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Why Geodynamicists model?</a:t>
            </a:r>
            <a:endParaRPr lang="en-IN" sz="6000" dirty="0"/>
          </a:p>
        </p:txBody>
      </p:sp>
      <p:pic>
        <p:nvPicPr>
          <p:cNvPr id="7" name="sp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285" r="21333"/>
          <a:stretch/>
        </p:blipFill>
        <p:spPr>
          <a:xfrm>
            <a:off x="614363" y="1387138"/>
            <a:ext cx="4319689" cy="42411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7550" y="2739092"/>
            <a:ext cx="66258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Time scale of natural process: Real time experiment is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Number of variables/ unknown in natural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Non-intuitive nature of physical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Non-linear nature of governing equations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58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" y="784711"/>
            <a:ext cx="7232914" cy="5574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505" y="2448507"/>
            <a:ext cx="4053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Why </a:t>
            </a:r>
            <a:r>
              <a:rPr lang="en-IN" sz="2800" b="1" dirty="0" smtClean="0">
                <a:solidFill>
                  <a:srgbClr val="FF0000"/>
                </a:solidFill>
              </a:rPr>
              <a:t>cratons</a:t>
            </a:r>
            <a:r>
              <a:rPr lang="en-IN" sz="2800" dirty="0" smtClean="0"/>
              <a:t> are still here?</a:t>
            </a:r>
            <a:endParaRPr lang="en-IN" sz="2800" dirty="0"/>
          </a:p>
        </p:txBody>
      </p:sp>
      <p:sp>
        <p:nvSpPr>
          <p:cNvPr id="8" name="Rectangle 7"/>
          <p:cNvSpPr/>
          <p:nvPr/>
        </p:nvSpPr>
        <p:spPr>
          <a:xfrm>
            <a:off x="7379450" y="5701032"/>
            <a:ext cx="356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 smtClean="0"/>
              <a:t>(</a:t>
            </a:r>
            <a:r>
              <a:rPr lang="en-IN" i="1" dirty="0" err="1" smtClean="0"/>
              <a:t>Poupinet</a:t>
            </a:r>
            <a:r>
              <a:rPr lang="en-IN" i="1" dirty="0" smtClean="0"/>
              <a:t> and </a:t>
            </a:r>
            <a:r>
              <a:rPr lang="en-IN" i="1" dirty="0" err="1" smtClean="0"/>
              <a:t>Shiparo</a:t>
            </a:r>
            <a:r>
              <a:rPr lang="en-IN" i="1" dirty="0" smtClean="0"/>
              <a:t>, 2008, </a:t>
            </a:r>
            <a:r>
              <a:rPr lang="en-IN" i="1" dirty="0" err="1" smtClean="0"/>
              <a:t>Lithos</a:t>
            </a:r>
            <a:r>
              <a:rPr lang="en-IN" i="1" dirty="0" smtClean="0"/>
              <a:t>)</a:t>
            </a:r>
            <a:endParaRPr lang="en-IN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310769" y="3429431"/>
            <a:ext cx="46923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O</a:t>
            </a:r>
            <a:r>
              <a:rPr lang="en-IN" sz="3200" dirty="0" smtClean="0"/>
              <a:t>ne of the grand challenges in Geodynamics </a:t>
            </a:r>
            <a:r>
              <a:rPr lang="en-IN" sz="2000" i="1" dirty="0" smtClean="0"/>
              <a:t>(Olson et al. 2010)</a:t>
            </a:r>
            <a:endParaRPr lang="en-IN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988001" y="784711"/>
            <a:ext cx="7172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My Present Work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9177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12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501327" y="3617770"/>
            <a:ext cx="48884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Hypothesis for craton survival:</a:t>
            </a:r>
          </a:p>
          <a:p>
            <a:r>
              <a:rPr lang="en-IN" sz="2800" dirty="0" smtClean="0"/>
              <a:t> Cratons are lighter in density</a:t>
            </a:r>
          </a:p>
          <a:p>
            <a:endParaRPr lang="en-IN" sz="2800" dirty="0"/>
          </a:p>
          <a:p>
            <a:r>
              <a:rPr lang="en-IN" sz="2800" dirty="0" smtClean="0"/>
              <a:t>What about convective erosion?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514850" y="800100"/>
            <a:ext cx="7172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How do continents destroy?</a:t>
            </a:r>
            <a:endParaRPr lang="en-IN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5" y="648434"/>
            <a:ext cx="4861755" cy="53074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8826" y="5920757"/>
            <a:ext cx="147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/>
              <a:t>(</a:t>
            </a:r>
            <a:r>
              <a:rPr lang="en-IN" i="1" dirty="0" err="1" smtClean="0"/>
              <a:t>Karato</a:t>
            </a:r>
            <a:r>
              <a:rPr lang="en-IN" i="1" dirty="0" smtClean="0"/>
              <a:t> 2010)</a:t>
            </a:r>
          </a:p>
        </p:txBody>
      </p:sp>
    </p:spTree>
    <p:extLst>
      <p:ext uri="{BB962C8B-B14F-4D97-AF65-F5344CB8AC3E}">
        <p14:creationId xmlns:p14="http://schemas.microsoft.com/office/powerpoint/2010/main" val="29866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1930337"/>
            <a:ext cx="9388547" cy="38071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3050" y="388592"/>
            <a:ext cx="10172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Convective erosion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2464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14</a:t>
            </a:fld>
            <a:endParaRPr lang="en-IN"/>
          </a:p>
        </p:txBody>
      </p:sp>
      <p:pic>
        <p:nvPicPr>
          <p:cNvPr id="6" name="craton_f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362" y="1495106"/>
            <a:ext cx="7731675" cy="4349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3975" y="479443"/>
            <a:ext cx="10172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Cratons: Now and then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5829458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15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943100" y="621506"/>
            <a:ext cx="9786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err="1" smtClean="0"/>
              <a:t>Modeling</a:t>
            </a:r>
            <a:r>
              <a:rPr lang="en-IN" sz="6000" dirty="0" smtClean="0"/>
              <a:t> evolution of cratons</a:t>
            </a:r>
            <a:endParaRPr lang="en-IN" sz="6000" dirty="0"/>
          </a:p>
        </p:txBody>
      </p:sp>
      <p:pic>
        <p:nvPicPr>
          <p:cNvPr id="6" name="1_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03505" y="1815763"/>
            <a:ext cx="5526490" cy="3273200"/>
          </a:xfrm>
          <a:prstGeom prst="rect">
            <a:avLst/>
          </a:prstGeom>
        </p:spPr>
      </p:pic>
      <p:pic>
        <p:nvPicPr>
          <p:cNvPr id="8" name="001_1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742" y="1787187"/>
            <a:ext cx="5526490" cy="327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6750" y="5562147"/>
            <a:ext cx="290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/>
              <a:t>(Paul and Ghosh, 2020, EPSL)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9047433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16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29063" y="700084"/>
            <a:ext cx="7758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Digging deeper into the time</a:t>
            </a:r>
            <a:endParaRPr lang="en-IN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8" y="1909112"/>
            <a:ext cx="8230932" cy="3714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7292" y="5709582"/>
            <a:ext cx="667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Stagnant-lid and Mobile-lid (Plate-tectonics) 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241168" y="2639076"/>
            <a:ext cx="24379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Transition of tectonic regime ~ 3 Ga?</a:t>
            </a:r>
          </a:p>
          <a:p>
            <a:r>
              <a:rPr lang="en-IN" sz="2800" dirty="0" smtClean="0"/>
              <a:t>Origin of plate-tectonics and stabilization of cratons are closely related?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152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4" t="25450" r="29053" b="25278"/>
          <a:stretch/>
        </p:blipFill>
        <p:spPr>
          <a:xfrm>
            <a:off x="267664" y="628650"/>
            <a:ext cx="4247187" cy="50863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17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29063" y="700084"/>
            <a:ext cx="7758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Re-Search</a:t>
            </a:r>
            <a:endParaRPr lang="en-IN" sz="60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83389688"/>
              </p:ext>
            </p:extLst>
          </p:nvPr>
        </p:nvGraphicFramePr>
        <p:xfrm>
          <a:off x="3744119" y="70008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18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18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556001" y="700084"/>
            <a:ext cx="8131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May not Join a PhD, if</a:t>
            </a:r>
            <a:endParaRPr lang="en-IN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8439150" y="2644574"/>
            <a:ext cx="3248027" cy="2677656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Of course you have a right enrol to a PhD program anytime, </a:t>
            </a:r>
          </a:p>
          <a:p>
            <a:r>
              <a:rPr lang="en-IN" sz="2800" dirty="0" smtClean="0"/>
              <a:t>but doing PhD is not an enrolment</a:t>
            </a:r>
            <a:endParaRPr lang="en-IN" sz="2800" dirty="0"/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72887" y="2209505"/>
            <a:ext cx="7172325" cy="1015663"/>
            <a:chOff x="885825" y="1795167"/>
            <a:chExt cx="7172325" cy="1015663"/>
          </a:xfr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grpSpPr>
        <p:sp>
          <p:nvSpPr>
            <p:cNvPr id="8" name="Rectangle 7"/>
            <p:cNvSpPr/>
            <p:nvPr/>
          </p:nvSpPr>
          <p:spPr>
            <a:xfrm>
              <a:off x="885825" y="1824368"/>
              <a:ext cx="7172325" cy="9572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3200" dirty="0" smtClean="0">
                  <a:solidFill>
                    <a:schemeClr val="tx1"/>
                  </a:solidFill>
                </a:rPr>
                <a:t>Will prepare for jobs in these years!</a:t>
              </a:r>
              <a:endParaRPr lang="en-IN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28701" y="1795167"/>
              <a:ext cx="963725" cy="10156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6000" b="1" dirty="0" smtClean="0">
                  <a:solidFill>
                    <a:schemeClr val="bg1"/>
                  </a:solidFill>
                </a:rPr>
                <a:t>01</a:t>
              </a:r>
              <a:endParaRPr lang="en-IN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2887" y="3304590"/>
            <a:ext cx="7172325" cy="1015663"/>
            <a:chOff x="885825" y="1795167"/>
            <a:chExt cx="7172325" cy="1015663"/>
          </a:xfr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12" name="Rectangle 11"/>
            <p:cNvSpPr/>
            <p:nvPr/>
          </p:nvSpPr>
          <p:spPr>
            <a:xfrm>
              <a:off x="885825" y="1824368"/>
              <a:ext cx="7172325" cy="9572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3200" dirty="0" smtClean="0">
                  <a:solidFill>
                    <a:schemeClr val="tx1"/>
                  </a:solidFill>
                </a:rPr>
                <a:t>Will prepare for jobs in these years!</a:t>
              </a:r>
              <a:endParaRPr lang="en-IN" sz="32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8701" y="1795167"/>
              <a:ext cx="963725" cy="10156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6000" b="1" dirty="0" smtClean="0">
                  <a:solidFill>
                    <a:schemeClr val="bg1"/>
                  </a:solidFill>
                </a:rPr>
                <a:t>02</a:t>
              </a:r>
              <a:endParaRPr lang="en-IN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2886" y="4385505"/>
            <a:ext cx="7172325" cy="1015663"/>
            <a:chOff x="885825" y="1795167"/>
            <a:chExt cx="7172325" cy="1015663"/>
          </a:xfr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15" name="Rectangle 14"/>
            <p:cNvSpPr/>
            <p:nvPr/>
          </p:nvSpPr>
          <p:spPr>
            <a:xfrm>
              <a:off x="885825" y="1824368"/>
              <a:ext cx="7172325" cy="9572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200" dirty="0" smtClean="0"/>
                <a:t>     </a:t>
              </a:r>
              <a:r>
                <a:rPr lang="en-IN" sz="3200" dirty="0" smtClean="0">
                  <a:solidFill>
                    <a:schemeClr val="tx1"/>
                  </a:solidFill>
                </a:rPr>
                <a:t>Lots of money after PhD is over!</a:t>
              </a:r>
              <a:endParaRPr lang="en-IN" sz="32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8701" y="1795167"/>
              <a:ext cx="963725" cy="10156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sz="6000" b="1" dirty="0" smtClean="0">
                  <a:solidFill>
                    <a:schemeClr val="bg1"/>
                  </a:solidFill>
                </a:rPr>
                <a:t>03</a:t>
              </a:r>
              <a:endParaRPr lang="en-IN" sz="6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58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19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29063" y="700084"/>
            <a:ext cx="7758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Where are you better fitted?</a:t>
            </a:r>
            <a:endParaRPr lang="en-IN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2" y="2028825"/>
            <a:ext cx="5165559" cy="3286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4892" y="2492040"/>
            <a:ext cx="553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hlinkClick r:id="rId4"/>
              </a:rPr>
              <a:t>https://www.menti.com/a86uezqgvr</a:t>
            </a:r>
            <a:endParaRPr lang="en-IN" sz="2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64" y="3150877"/>
            <a:ext cx="2604723" cy="26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>
                <a:solidFill>
                  <a:schemeClr val="accent6">
                    <a:lumMod val="50000"/>
                  </a:schemeClr>
                </a:solidFill>
              </a:rPr>
              <a:t>Jyotirmoy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Paul |  Indian Institute of Science |  JUGS GEOGLE </a:t>
            </a:r>
          </a:p>
          <a:p>
            <a:endParaRPr lang="en-I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243763" y="800100"/>
            <a:ext cx="4214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Who am I?</a:t>
            </a:r>
            <a:endParaRPr lang="en-IN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r="10454"/>
          <a:stretch/>
        </p:blipFill>
        <p:spPr>
          <a:xfrm>
            <a:off x="814388" y="800100"/>
            <a:ext cx="5343526" cy="43862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5923" y="2510843"/>
            <a:ext cx="5588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 smtClean="0"/>
              <a:t>Pursuing PhD in Geodynamics at </a:t>
            </a:r>
            <a:r>
              <a:rPr lang="en-IN" sz="2800" dirty="0" err="1" smtClean="0"/>
              <a:t>IISc</a:t>
            </a:r>
            <a:endParaRPr lang="en-IN" sz="2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567488" y="3306185"/>
            <a:ext cx="5588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 smtClean="0"/>
              <a:t>Develop numerical models of Earth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5088" y="4055066"/>
            <a:ext cx="5588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 smtClean="0"/>
              <a:t>Music, Read, Travel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7488" y="4764688"/>
            <a:ext cx="5588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 smtClean="0"/>
              <a:t>JU Years: 2010 - 2015</a:t>
            </a:r>
          </a:p>
        </p:txBody>
      </p:sp>
    </p:spTree>
    <p:extLst>
      <p:ext uri="{BB962C8B-B14F-4D97-AF65-F5344CB8AC3E}">
        <p14:creationId xmlns:p14="http://schemas.microsoft.com/office/powerpoint/2010/main" val="226010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20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29063" y="700084"/>
            <a:ext cx="7758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Academic nomads</a:t>
            </a:r>
            <a:endParaRPr lang="en-IN" sz="6000" dirty="0"/>
          </a:p>
        </p:txBody>
      </p:sp>
      <p:grpSp>
        <p:nvGrpSpPr>
          <p:cNvPr id="25" name="Group 24"/>
          <p:cNvGrpSpPr/>
          <p:nvPr/>
        </p:nvGrpSpPr>
        <p:grpSpPr>
          <a:xfrm rot="14823178">
            <a:off x="4091555" y="3307274"/>
            <a:ext cx="2619966" cy="3761780"/>
            <a:chOff x="734458" y="694957"/>
            <a:chExt cx="3746603" cy="50392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6F80CBC-1CEC-4C3E-8143-72D22E7D0011}"/>
                </a:ext>
              </a:extLst>
            </p:cNvPr>
            <p:cNvGrpSpPr/>
            <p:nvPr/>
          </p:nvGrpSpPr>
          <p:grpSpPr>
            <a:xfrm rot="2592435">
              <a:off x="4002620" y="694957"/>
              <a:ext cx="478441" cy="1246001"/>
              <a:chOff x="3097662" y="4456372"/>
              <a:chExt cx="703343" cy="1831715"/>
            </a:xfrm>
            <a:solidFill>
              <a:schemeClr val="accent2"/>
            </a:solidFill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BA468E78-5383-4170-AA29-8281EC31A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662" y="4456372"/>
                <a:ext cx="703343" cy="1161411"/>
              </a:xfrm>
              <a:custGeom>
                <a:avLst/>
                <a:gdLst>
                  <a:gd name="T0" fmla="*/ 1172 w 1176"/>
                  <a:gd name="T1" fmla="*/ 1085 h 1953"/>
                  <a:gd name="T2" fmla="*/ 1122 w 1176"/>
                  <a:gd name="T3" fmla="*/ 707 h 1953"/>
                  <a:gd name="T4" fmla="*/ 980 w 1176"/>
                  <a:gd name="T5" fmla="*/ 349 h 1953"/>
                  <a:gd name="T6" fmla="*/ 743 w 1176"/>
                  <a:gd name="T7" fmla="*/ 79 h 1953"/>
                  <a:gd name="T8" fmla="*/ 464 w 1176"/>
                  <a:gd name="T9" fmla="*/ 23 h 1953"/>
                  <a:gd name="T10" fmla="*/ 288 w 1176"/>
                  <a:gd name="T11" fmla="*/ 136 h 1953"/>
                  <a:gd name="T12" fmla="*/ 106 w 1176"/>
                  <a:gd name="T13" fmla="*/ 467 h 1953"/>
                  <a:gd name="T14" fmla="*/ 4 w 1176"/>
                  <a:gd name="T15" fmla="*/ 994 h 1953"/>
                  <a:gd name="T16" fmla="*/ 44 w 1176"/>
                  <a:gd name="T17" fmla="*/ 1287 h 1953"/>
                  <a:gd name="T18" fmla="*/ 151 w 1176"/>
                  <a:gd name="T19" fmla="*/ 1580 h 1953"/>
                  <a:gd name="T20" fmla="*/ 209 w 1176"/>
                  <a:gd name="T21" fmla="*/ 1842 h 1953"/>
                  <a:gd name="T22" fmla="*/ 232 w 1176"/>
                  <a:gd name="T23" fmla="*/ 1864 h 1953"/>
                  <a:gd name="T24" fmla="*/ 477 w 1176"/>
                  <a:gd name="T25" fmla="*/ 1893 h 1953"/>
                  <a:gd name="T26" fmla="*/ 894 w 1176"/>
                  <a:gd name="T27" fmla="*/ 1947 h 1953"/>
                  <a:gd name="T28" fmla="*/ 961 w 1176"/>
                  <a:gd name="T29" fmla="*/ 1907 h 1953"/>
                  <a:gd name="T30" fmla="*/ 1058 w 1176"/>
                  <a:gd name="T31" fmla="*/ 1666 h 1953"/>
                  <a:gd name="T32" fmla="*/ 1172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1172" y="1085"/>
                    </a:moveTo>
                    <a:cubicBezTo>
                      <a:pt x="1173" y="957"/>
                      <a:pt x="1152" y="832"/>
                      <a:pt x="1122" y="707"/>
                    </a:cubicBezTo>
                    <a:cubicBezTo>
                      <a:pt x="1091" y="581"/>
                      <a:pt x="1044" y="462"/>
                      <a:pt x="980" y="349"/>
                    </a:cubicBezTo>
                    <a:cubicBezTo>
                      <a:pt x="920" y="244"/>
                      <a:pt x="845" y="149"/>
                      <a:pt x="743" y="79"/>
                    </a:cubicBezTo>
                    <a:cubicBezTo>
                      <a:pt x="658" y="21"/>
                      <a:pt x="563" y="0"/>
                      <a:pt x="464" y="23"/>
                    </a:cubicBezTo>
                    <a:cubicBezTo>
                      <a:pt x="394" y="39"/>
                      <a:pt x="337" y="82"/>
                      <a:pt x="288" y="136"/>
                    </a:cubicBezTo>
                    <a:cubicBezTo>
                      <a:pt x="201" y="232"/>
                      <a:pt x="147" y="347"/>
                      <a:pt x="106" y="467"/>
                    </a:cubicBezTo>
                    <a:cubicBezTo>
                      <a:pt x="47" y="637"/>
                      <a:pt x="11" y="813"/>
                      <a:pt x="4" y="994"/>
                    </a:cubicBezTo>
                    <a:cubicBezTo>
                      <a:pt x="0" y="1094"/>
                      <a:pt x="11" y="1192"/>
                      <a:pt x="44" y="1287"/>
                    </a:cubicBezTo>
                    <a:cubicBezTo>
                      <a:pt x="78" y="1385"/>
                      <a:pt x="117" y="1482"/>
                      <a:pt x="151" y="1580"/>
                    </a:cubicBezTo>
                    <a:cubicBezTo>
                      <a:pt x="181" y="1665"/>
                      <a:pt x="213" y="1750"/>
                      <a:pt x="209" y="1842"/>
                    </a:cubicBezTo>
                    <a:cubicBezTo>
                      <a:pt x="209" y="1859"/>
                      <a:pt x="217" y="1863"/>
                      <a:pt x="232" y="1864"/>
                    </a:cubicBezTo>
                    <a:cubicBezTo>
                      <a:pt x="314" y="1873"/>
                      <a:pt x="395" y="1883"/>
                      <a:pt x="477" y="1893"/>
                    </a:cubicBezTo>
                    <a:cubicBezTo>
                      <a:pt x="616" y="1911"/>
                      <a:pt x="755" y="1929"/>
                      <a:pt x="894" y="1947"/>
                    </a:cubicBezTo>
                    <a:cubicBezTo>
                      <a:pt x="942" y="1953"/>
                      <a:pt x="942" y="1953"/>
                      <a:pt x="961" y="1907"/>
                    </a:cubicBezTo>
                    <a:cubicBezTo>
                      <a:pt x="993" y="1827"/>
                      <a:pt x="1031" y="1748"/>
                      <a:pt x="1058" y="1666"/>
                    </a:cubicBezTo>
                    <a:cubicBezTo>
                      <a:pt x="1119" y="1477"/>
                      <a:pt x="1176" y="1287"/>
                      <a:pt x="1172" y="108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xmlns="" id="{9F49F067-030D-47D8-8B78-5C5E45928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0187" y="5700645"/>
                <a:ext cx="491933" cy="587442"/>
              </a:xfrm>
              <a:custGeom>
                <a:avLst/>
                <a:gdLst>
                  <a:gd name="T0" fmla="*/ 0 w 821"/>
                  <a:gd name="T1" fmla="*/ 562 h 987"/>
                  <a:gd name="T2" fmla="*/ 49 w 821"/>
                  <a:gd name="T3" fmla="*/ 795 h 987"/>
                  <a:gd name="T4" fmla="*/ 164 w 821"/>
                  <a:gd name="T5" fmla="*/ 915 h 987"/>
                  <a:gd name="T6" fmla="*/ 487 w 821"/>
                  <a:gd name="T7" fmla="*/ 964 h 987"/>
                  <a:gd name="T8" fmla="*/ 635 w 821"/>
                  <a:gd name="T9" fmla="*/ 879 h 987"/>
                  <a:gd name="T10" fmla="*/ 771 w 821"/>
                  <a:gd name="T11" fmla="*/ 574 h 987"/>
                  <a:gd name="T12" fmla="*/ 819 w 821"/>
                  <a:gd name="T13" fmla="*/ 138 h 987"/>
                  <a:gd name="T14" fmla="*/ 795 w 821"/>
                  <a:gd name="T15" fmla="*/ 102 h 987"/>
                  <a:gd name="T16" fmla="*/ 658 w 821"/>
                  <a:gd name="T17" fmla="*/ 81 h 987"/>
                  <a:gd name="T18" fmla="*/ 421 w 821"/>
                  <a:gd name="T19" fmla="*/ 43 h 987"/>
                  <a:gd name="T20" fmla="*/ 336 w 821"/>
                  <a:gd name="T21" fmla="*/ 33 h 987"/>
                  <a:gd name="T22" fmla="*/ 143 w 821"/>
                  <a:gd name="T23" fmla="*/ 3 h 987"/>
                  <a:gd name="T24" fmla="*/ 108 w 821"/>
                  <a:gd name="T25" fmla="*/ 25 h 987"/>
                  <a:gd name="T26" fmla="*/ 45 w 821"/>
                  <a:gd name="T27" fmla="*/ 264 h 987"/>
                  <a:gd name="T28" fmla="*/ 3 w 821"/>
                  <a:gd name="T29" fmla="*/ 515 h 987"/>
                  <a:gd name="T30" fmla="*/ 0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0" y="562"/>
                    </a:moveTo>
                    <a:cubicBezTo>
                      <a:pt x="2" y="647"/>
                      <a:pt x="11" y="724"/>
                      <a:pt x="49" y="795"/>
                    </a:cubicBezTo>
                    <a:cubicBezTo>
                      <a:pt x="75" y="845"/>
                      <a:pt x="113" y="887"/>
                      <a:pt x="164" y="915"/>
                    </a:cubicBezTo>
                    <a:cubicBezTo>
                      <a:pt x="265" y="970"/>
                      <a:pt x="374" y="987"/>
                      <a:pt x="487" y="964"/>
                    </a:cubicBezTo>
                    <a:cubicBezTo>
                      <a:pt x="545" y="952"/>
                      <a:pt x="595" y="923"/>
                      <a:pt x="635" y="879"/>
                    </a:cubicBezTo>
                    <a:cubicBezTo>
                      <a:pt x="715" y="793"/>
                      <a:pt x="747" y="686"/>
                      <a:pt x="771" y="574"/>
                    </a:cubicBezTo>
                    <a:cubicBezTo>
                      <a:pt x="802" y="430"/>
                      <a:pt x="802" y="283"/>
                      <a:pt x="819" y="138"/>
                    </a:cubicBezTo>
                    <a:cubicBezTo>
                      <a:pt x="821" y="117"/>
                      <a:pt x="816" y="105"/>
                      <a:pt x="795" y="102"/>
                    </a:cubicBezTo>
                    <a:cubicBezTo>
                      <a:pt x="750" y="95"/>
                      <a:pt x="704" y="89"/>
                      <a:pt x="658" y="81"/>
                    </a:cubicBezTo>
                    <a:cubicBezTo>
                      <a:pt x="579" y="69"/>
                      <a:pt x="500" y="56"/>
                      <a:pt x="421" y="43"/>
                    </a:cubicBezTo>
                    <a:cubicBezTo>
                      <a:pt x="393" y="39"/>
                      <a:pt x="364" y="37"/>
                      <a:pt x="336" y="33"/>
                    </a:cubicBezTo>
                    <a:cubicBezTo>
                      <a:pt x="272" y="23"/>
                      <a:pt x="207" y="13"/>
                      <a:pt x="143" y="3"/>
                    </a:cubicBezTo>
                    <a:cubicBezTo>
                      <a:pt x="124" y="0"/>
                      <a:pt x="113" y="5"/>
                      <a:pt x="108" y="25"/>
                    </a:cubicBezTo>
                    <a:cubicBezTo>
                      <a:pt x="88" y="105"/>
                      <a:pt x="63" y="184"/>
                      <a:pt x="45" y="264"/>
                    </a:cubicBezTo>
                    <a:cubicBezTo>
                      <a:pt x="28" y="347"/>
                      <a:pt x="16" y="431"/>
                      <a:pt x="3" y="515"/>
                    </a:cubicBezTo>
                    <a:cubicBezTo>
                      <a:pt x="0" y="532"/>
                      <a:pt x="0" y="550"/>
                      <a:pt x="0" y="5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2862EA3D-AFAF-4F0F-BDB6-0F51374B87E1}"/>
                </a:ext>
              </a:extLst>
            </p:cNvPr>
            <p:cNvGrpSpPr/>
            <p:nvPr/>
          </p:nvGrpSpPr>
          <p:grpSpPr>
            <a:xfrm rot="2117189">
              <a:off x="734458" y="4488200"/>
              <a:ext cx="478441" cy="1246001"/>
              <a:chOff x="2043326" y="4456372"/>
              <a:chExt cx="703343" cy="1831715"/>
            </a:xfrm>
            <a:solidFill>
              <a:schemeClr val="accent1"/>
            </a:solidFill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xmlns="" id="{090A66EE-5B82-40BF-A881-7952F259E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326" y="4456372"/>
                <a:ext cx="703343" cy="1161411"/>
              </a:xfrm>
              <a:custGeom>
                <a:avLst/>
                <a:gdLst>
                  <a:gd name="T0" fmla="*/ 4 w 1176"/>
                  <a:gd name="T1" fmla="*/ 1085 h 1953"/>
                  <a:gd name="T2" fmla="*/ 55 w 1176"/>
                  <a:gd name="T3" fmla="*/ 707 h 1953"/>
                  <a:gd name="T4" fmla="*/ 196 w 1176"/>
                  <a:gd name="T5" fmla="*/ 349 h 1953"/>
                  <a:gd name="T6" fmla="*/ 434 w 1176"/>
                  <a:gd name="T7" fmla="*/ 79 h 1953"/>
                  <a:gd name="T8" fmla="*/ 713 w 1176"/>
                  <a:gd name="T9" fmla="*/ 23 h 1953"/>
                  <a:gd name="T10" fmla="*/ 888 w 1176"/>
                  <a:gd name="T11" fmla="*/ 136 h 1953"/>
                  <a:gd name="T12" fmla="*/ 1070 w 1176"/>
                  <a:gd name="T13" fmla="*/ 467 h 1953"/>
                  <a:gd name="T14" fmla="*/ 1172 w 1176"/>
                  <a:gd name="T15" fmla="*/ 994 h 1953"/>
                  <a:gd name="T16" fmla="*/ 1132 w 1176"/>
                  <a:gd name="T17" fmla="*/ 1287 h 1953"/>
                  <a:gd name="T18" fmla="*/ 1025 w 1176"/>
                  <a:gd name="T19" fmla="*/ 1580 h 1953"/>
                  <a:gd name="T20" fmla="*/ 967 w 1176"/>
                  <a:gd name="T21" fmla="*/ 1842 h 1953"/>
                  <a:gd name="T22" fmla="*/ 944 w 1176"/>
                  <a:gd name="T23" fmla="*/ 1864 h 1953"/>
                  <a:gd name="T24" fmla="*/ 700 w 1176"/>
                  <a:gd name="T25" fmla="*/ 1893 h 1953"/>
                  <a:gd name="T26" fmla="*/ 282 w 1176"/>
                  <a:gd name="T27" fmla="*/ 1947 h 1953"/>
                  <a:gd name="T28" fmla="*/ 216 w 1176"/>
                  <a:gd name="T29" fmla="*/ 1907 h 1953"/>
                  <a:gd name="T30" fmla="*/ 119 w 1176"/>
                  <a:gd name="T31" fmla="*/ 1666 h 1953"/>
                  <a:gd name="T32" fmla="*/ 4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4" y="1085"/>
                    </a:moveTo>
                    <a:cubicBezTo>
                      <a:pt x="3" y="957"/>
                      <a:pt x="24" y="832"/>
                      <a:pt x="55" y="707"/>
                    </a:cubicBezTo>
                    <a:cubicBezTo>
                      <a:pt x="85" y="581"/>
                      <a:pt x="132" y="462"/>
                      <a:pt x="196" y="349"/>
                    </a:cubicBezTo>
                    <a:cubicBezTo>
                      <a:pt x="256" y="244"/>
                      <a:pt x="331" y="149"/>
                      <a:pt x="434" y="79"/>
                    </a:cubicBezTo>
                    <a:cubicBezTo>
                      <a:pt x="518" y="21"/>
                      <a:pt x="613" y="0"/>
                      <a:pt x="713" y="23"/>
                    </a:cubicBezTo>
                    <a:cubicBezTo>
                      <a:pt x="782" y="39"/>
                      <a:pt x="840" y="82"/>
                      <a:pt x="888" y="136"/>
                    </a:cubicBezTo>
                    <a:cubicBezTo>
                      <a:pt x="975" y="232"/>
                      <a:pt x="1029" y="347"/>
                      <a:pt x="1070" y="467"/>
                    </a:cubicBezTo>
                    <a:cubicBezTo>
                      <a:pt x="1129" y="637"/>
                      <a:pt x="1166" y="813"/>
                      <a:pt x="1172" y="994"/>
                    </a:cubicBezTo>
                    <a:cubicBezTo>
                      <a:pt x="1176" y="1094"/>
                      <a:pt x="1165" y="1192"/>
                      <a:pt x="1132" y="1287"/>
                    </a:cubicBezTo>
                    <a:cubicBezTo>
                      <a:pt x="1098" y="1385"/>
                      <a:pt x="1059" y="1482"/>
                      <a:pt x="1025" y="1580"/>
                    </a:cubicBezTo>
                    <a:cubicBezTo>
                      <a:pt x="996" y="1665"/>
                      <a:pt x="964" y="1750"/>
                      <a:pt x="967" y="1842"/>
                    </a:cubicBezTo>
                    <a:cubicBezTo>
                      <a:pt x="968" y="1859"/>
                      <a:pt x="959" y="1863"/>
                      <a:pt x="944" y="1864"/>
                    </a:cubicBezTo>
                    <a:cubicBezTo>
                      <a:pt x="862" y="1873"/>
                      <a:pt x="781" y="1883"/>
                      <a:pt x="700" y="1893"/>
                    </a:cubicBezTo>
                    <a:cubicBezTo>
                      <a:pt x="560" y="1911"/>
                      <a:pt x="421" y="1929"/>
                      <a:pt x="282" y="1947"/>
                    </a:cubicBezTo>
                    <a:cubicBezTo>
                      <a:pt x="235" y="1953"/>
                      <a:pt x="235" y="1953"/>
                      <a:pt x="216" y="1907"/>
                    </a:cubicBezTo>
                    <a:cubicBezTo>
                      <a:pt x="183" y="1827"/>
                      <a:pt x="145" y="1748"/>
                      <a:pt x="119" y="1666"/>
                    </a:cubicBezTo>
                    <a:cubicBezTo>
                      <a:pt x="57" y="1477"/>
                      <a:pt x="0" y="1287"/>
                      <a:pt x="4" y="108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xmlns="" id="{3DE0955C-A932-450A-A96F-557FEBD53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210" y="5700645"/>
                <a:ext cx="491933" cy="587442"/>
              </a:xfrm>
              <a:custGeom>
                <a:avLst/>
                <a:gdLst>
                  <a:gd name="T0" fmla="*/ 821 w 821"/>
                  <a:gd name="T1" fmla="*/ 562 h 987"/>
                  <a:gd name="T2" fmla="*/ 773 w 821"/>
                  <a:gd name="T3" fmla="*/ 795 h 987"/>
                  <a:gd name="T4" fmla="*/ 658 w 821"/>
                  <a:gd name="T5" fmla="*/ 915 h 987"/>
                  <a:gd name="T6" fmla="*/ 334 w 821"/>
                  <a:gd name="T7" fmla="*/ 964 h 987"/>
                  <a:gd name="T8" fmla="*/ 186 w 821"/>
                  <a:gd name="T9" fmla="*/ 879 h 987"/>
                  <a:gd name="T10" fmla="*/ 50 w 821"/>
                  <a:gd name="T11" fmla="*/ 574 h 987"/>
                  <a:gd name="T12" fmla="*/ 2 w 821"/>
                  <a:gd name="T13" fmla="*/ 138 h 987"/>
                  <a:gd name="T14" fmla="*/ 26 w 821"/>
                  <a:gd name="T15" fmla="*/ 102 h 987"/>
                  <a:gd name="T16" fmla="*/ 163 w 821"/>
                  <a:gd name="T17" fmla="*/ 81 h 987"/>
                  <a:gd name="T18" fmla="*/ 400 w 821"/>
                  <a:gd name="T19" fmla="*/ 43 h 987"/>
                  <a:gd name="T20" fmla="*/ 485 w 821"/>
                  <a:gd name="T21" fmla="*/ 33 h 987"/>
                  <a:gd name="T22" fmla="*/ 678 w 821"/>
                  <a:gd name="T23" fmla="*/ 3 h 987"/>
                  <a:gd name="T24" fmla="*/ 713 w 821"/>
                  <a:gd name="T25" fmla="*/ 25 h 987"/>
                  <a:gd name="T26" fmla="*/ 776 w 821"/>
                  <a:gd name="T27" fmla="*/ 264 h 987"/>
                  <a:gd name="T28" fmla="*/ 819 w 821"/>
                  <a:gd name="T29" fmla="*/ 515 h 987"/>
                  <a:gd name="T30" fmla="*/ 821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821" y="562"/>
                    </a:moveTo>
                    <a:cubicBezTo>
                      <a:pt x="820" y="647"/>
                      <a:pt x="810" y="724"/>
                      <a:pt x="773" y="795"/>
                    </a:cubicBezTo>
                    <a:cubicBezTo>
                      <a:pt x="746" y="845"/>
                      <a:pt x="708" y="887"/>
                      <a:pt x="658" y="915"/>
                    </a:cubicBezTo>
                    <a:cubicBezTo>
                      <a:pt x="556" y="970"/>
                      <a:pt x="448" y="987"/>
                      <a:pt x="334" y="964"/>
                    </a:cubicBezTo>
                    <a:cubicBezTo>
                      <a:pt x="276" y="952"/>
                      <a:pt x="226" y="923"/>
                      <a:pt x="186" y="879"/>
                    </a:cubicBezTo>
                    <a:cubicBezTo>
                      <a:pt x="106" y="793"/>
                      <a:pt x="74" y="686"/>
                      <a:pt x="50" y="574"/>
                    </a:cubicBezTo>
                    <a:cubicBezTo>
                      <a:pt x="19" y="430"/>
                      <a:pt x="19" y="283"/>
                      <a:pt x="2" y="138"/>
                    </a:cubicBezTo>
                    <a:cubicBezTo>
                      <a:pt x="0" y="117"/>
                      <a:pt x="5" y="105"/>
                      <a:pt x="26" y="102"/>
                    </a:cubicBezTo>
                    <a:cubicBezTo>
                      <a:pt x="72" y="95"/>
                      <a:pt x="118" y="89"/>
                      <a:pt x="163" y="81"/>
                    </a:cubicBezTo>
                    <a:cubicBezTo>
                      <a:pt x="242" y="69"/>
                      <a:pt x="321" y="56"/>
                      <a:pt x="400" y="43"/>
                    </a:cubicBezTo>
                    <a:cubicBezTo>
                      <a:pt x="428" y="39"/>
                      <a:pt x="457" y="37"/>
                      <a:pt x="485" y="33"/>
                    </a:cubicBezTo>
                    <a:cubicBezTo>
                      <a:pt x="550" y="23"/>
                      <a:pt x="614" y="13"/>
                      <a:pt x="678" y="3"/>
                    </a:cubicBezTo>
                    <a:cubicBezTo>
                      <a:pt x="697" y="0"/>
                      <a:pt x="708" y="5"/>
                      <a:pt x="713" y="25"/>
                    </a:cubicBezTo>
                    <a:cubicBezTo>
                      <a:pt x="734" y="105"/>
                      <a:pt x="758" y="184"/>
                      <a:pt x="776" y="264"/>
                    </a:cubicBezTo>
                    <a:cubicBezTo>
                      <a:pt x="794" y="347"/>
                      <a:pt x="805" y="431"/>
                      <a:pt x="819" y="515"/>
                    </a:cubicBezTo>
                    <a:cubicBezTo>
                      <a:pt x="821" y="532"/>
                      <a:pt x="821" y="550"/>
                      <a:pt x="821" y="56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6DD11CB-3877-4963-89A5-E0FDC67AA467}"/>
                </a:ext>
              </a:extLst>
            </p:cNvPr>
            <p:cNvGrpSpPr/>
            <p:nvPr/>
          </p:nvGrpSpPr>
          <p:grpSpPr>
            <a:xfrm rot="2592435">
              <a:off x="1843463" y="4180939"/>
              <a:ext cx="478441" cy="1246001"/>
              <a:chOff x="3097662" y="4456372"/>
              <a:chExt cx="703343" cy="1831715"/>
            </a:xfrm>
            <a:solidFill>
              <a:schemeClr val="accent1"/>
            </a:solidFill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xmlns="" id="{8E43655A-4BD6-4111-9E28-07ACF023D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662" y="4456372"/>
                <a:ext cx="703343" cy="1161411"/>
              </a:xfrm>
              <a:custGeom>
                <a:avLst/>
                <a:gdLst>
                  <a:gd name="T0" fmla="*/ 1172 w 1176"/>
                  <a:gd name="T1" fmla="*/ 1085 h 1953"/>
                  <a:gd name="T2" fmla="*/ 1122 w 1176"/>
                  <a:gd name="T3" fmla="*/ 707 h 1953"/>
                  <a:gd name="T4" fmla="*/ 980 w 1176"/>
                  <a:gd name="T5" fmla="*/ 349 h 1953"/>
                  <a:gd name="T6" fmla="*/ 743 w 1176"/>
                  <a:gd name="T7" fmla="*/ 79 h 1953"/>
                  <a:gd name="T8" fmla="*/ 464 w 1176"/>
                  <a:gd name="T9" fmla="*/ 23 h 1953"/>
                  <a:gd name="T10" fmla="*/ 288 w 1176"/>
                  <a:gd name="T11" fmla="*/ 136 h 1953"/>
                  <a:gd name="T12" fmla="*/ 106 w 1176"/>
                  <a:gd name="T13" fmla="*/ 467 h 1953"/>
                  <a:gd name="T14" fmla="*/ 4 w 1176"/>
                  <a:gd name="T15" fmla="*/ 994 h 1953"/>
                  <a:gd name="T16" fmla="*/ 44 w 1176"/>
                  <a:gd name="T17" fmla="*/ 1287 h 1953"/>
                  <a:gd name="T18" fmla="*/ 151 w 1176"/>
                  <a:gd name="T19" fmla="*/ 1580 h 1953"/>
                  <a:gd name="T20" fmla="*/ 209 w 1176"/>
                  <a:gd name="T21" fmla="*/ 1842 h 1953"/>
                  <a:gd name="T22" fmla="*/ 232 w 1176"/>
                  <a:gd name="T23" fmla="*/ 1864 h 1953"/>
                  <a:gd name="T24" fmla="*/ 477 w 1176"/>
                  <a:gd name="T25" fmla="*/ 1893 h 1953"/>
                  <a:gd name="T26" fmla="*/ 894 w 1176"/>
                  <a:gd name="T27" fmla="*/ 1947 h 1953"/>
                  <a:gd name="T28" fmla="*/ 961 w 1176"/>
                  <a:gd name="T29" fmla="*/ 1907 h 1953"/>
                  <a:gd name="T30" fmla="*/ 1058 w 1176"/>
                  <a:gd name="T31" fmla="*/ 1666 h 1953"/>
                  <a:gd name="T32" fmla="*/ 1172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1172" y="1085"/>
                    </a:moveTo>
                    <a:cubicBezTo>
                      <a:pt x="1173" y="957"/>
                      <a:pt x="1152" y="832"/>
                      <a:pt x="1122" y="707"/>
                    </a:cubicBezTo>
                    <a:cubicBezTo>
                      <a:pt x="1091" y="581"/>
                      <a:pt x="1044" y="462"/>
                      <a:pt x="980" y="349"/>
                    </a:cubicBezTo>
                    <a:cubicBezTo>
                      <a:pt x="920" y="244"/>
                      <a:pt x="845" y="149"/>
                      <a:pt x="743" y="79"/>
                    </a:cubicBezTo>
                    <a:cubicBezTo>
                      <a:pt x="658" y="21"/>
                      <a:pt x="563" y="0"/>
                      <a:pt x="464" y="23"/>
                    </a:cubicBezTo>
                    <a:cubicBezTo>
                      <a:pt x="394" y="39"/>
                      <a:pt x="337" y="82"/>
                      <a:pt x="288" y="136"/>
                    </a:cubicBezTo>
                    <a:cubicBezTo>
                      <a:pt x="201" y="232"/>
                      <a:pt x="147" y="347"/>
                      <a:pt x="106" y="467"/>
                    </a:cubicBezTo>
                    <a:cubicBezTo>
                      <a:pt x="47" y="637"/>
                      <a:pt x="11" y="813"/>
                      <a:pt x="4" y="994"/>
                    </a:cubicBezTo>
                    <a:cubicBezTo>
                      <a:pt x="0" y="1094"/>
                      <a:pt x="11" y="1192"/>
                      <a:pt x="44" y="1287"/>
                    </a:cubicBezTo>
                    <a:cubicBezTo>
                      <a:pt x="78" y="1385"/>
                      <a:pt x="117" y="1482"/>
                      <a:pt x="151" y="1580"/>
                    </a:cubicBezTo>
                    <a:cubicBezTo>
                      <a:pt x="181" y="1665"/>
                      <a:pt x="213" y="1750"/>
                      <a:pt x="209" y="1842"/>
                    </a:cubicBezTo>
                    <a:cubicBezTo>
                      <a:pt x="209" y="1859"/>
                      <a:pt x="217" y="1863"/>
                      <a:pt x="232" y="1864"/>
                    </a:cubicBezTo>
                    <a:cubicBezTo>
                      <a:pt x="314" y="1873"/>
                      <a:pt x="395" y="1883"/>
                      <a:pt x="477" y="1893"/>
                    </a:cubicBezTo>
                    <a:cubicBezTo>
                      <a:pt x="616" y="1911"/>
                      <a:pt x="755" y="1929"/>
                      <a:pt x="894" y="1947"/>
                    </a:cubicBezTo>
                    <a:cubicBezTo>
                      <a:pt x="942" y="1953"/>
                      <a:pt x="942" y="1953"/>
                      <a:pt x="961" y="1907"/>
                    </a:cubicBezTo>
                    <a:cubicBezTo>
                      <a:pt x="993" y="1827"/>
                      <a:pt x="1031" y="1748"/>
                      <a:pt x="1058" y="1666"/>
                    </a:cubicBezTo>
                    <a:cubicBezTo>
                      <a:pt x="1119" y="1477"/>
                      <a:pt x="1176" y="1287"/>
                      <a:pt x="1172" y="108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xmlns="" id="{FFCC3426-F544-4B14-8166-5232D25E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0187" y="5700645"/>
                <a:ext cx="491933" cy="587442"/>
              </a:xfrm>
              <a:custGeom>
                <a:avLst/>
                <a:gdLst>
                  <a:gd name="T0" fmla="*/ 0 w 821"/>
                  <a:gd name="T1" fmla="*/ 562 h 987"/>
                  <a:gd name="T2" fmla="*/ 49 w 821"/>
                  <a:gd name="T3" fmla="*/ 795 h 987"/>
                  <a:gd name="T4" fmla="*/ 164 w 821"/>
                  <a:gd name="T5" fmla="*/ 915 h 987"/>
                  <a:gd name="T6" fmla="*/ 487 w 821"/>
                  <a:gd name="T7" fmla="*/ 964 h 987"/>
                  <a:gd name="T8" fmla="*/ 635 w 821"/>
                  <a:gd name="T9" fmla="*/ 879 h 987"/>
                  <a:gd name="T10" fmla="*/ 771 w 821"/>
                  <a:gd name="T11" fmla="*/ 574 h 987"/>
                  <a:gd name="T12" fmla="*/ 819 w 821"/>
                  <a:gd name="T13" fmla="*/ 138 h 987"/>
                  <a:gd name="T14" fmla="*/ 795 w 821"/>
                  <a:gd name="T15" fmla="*/ 102 h 987"/>
                  <a:gd name="T16" fmla="*/ 658 w 821"/>
                  <a:gd name="T17" fmla="*/ 81 h 987"/>
                  <a:gd name="T18" fmla="*/ 421 w 821"/>
                  <a:gd name="T19" fmla="*/ 43 h 987"/>
                  <a:gd name="T20" fmla="*/ 336 w 821"/>
                  <a:gd name="T21" fmla="*/ 33 h 987"/>
                  <a:gd name="T22" fmla="*/ 143 w 821"/>
                  <a:gd name="T23" fmla="*/ 3 h 987"/>
                  <a:gd name="T24" fmla="*/ 108 w 821"/>
                  <a:gd name="T25" fmla="*/ 25 h 987"/>
                  <a:gd name="T26" fmla="*/ 45 w 821"/>
                  <a:gd name="T27" fmla="*/ 264 h 987"/>
                  <a:gd name="T28" fmla="*/ 3 w 821"/>
                  <a:gd name="T29" fmla="*/ 515 h 987"/>
                  <a:gd name="T30" fmla="*/ 0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0" y="562"/>
                    </a:moveTo>
                    <a:cubicBezTo>
                      <a:pt x="2" y="647"/>
                      <a:pt x="11" y="724"/>
                      <a:pt x="49" y="795"/>
                    </a:cubicBezTo>
                    <a:cubicBezTo>
                      <a:pt x="75" y="845"/>
                      <a:pt x="113" y="887"/>
                      <a:pt x="164" y="915"/>
                    </a:cubicBezTo>
                    <a:cubicBezTo>
                      <a:pt x="265" y="970"/>
                      <a:pt x="374" y="987"/>
                      <a:pt x="487" y="964"/>
                    </a:cubicBezTo>
                    <a:cubicBezTo>
                      <a:pt x="545" y="952"/>
                      <a:pt x="595" y="923"/>
                      <a:pt x="635" y="879"/>
                    </a:cubicBezTo>
                    <a:cubicBezTo>
                      <a:pt x="715" y="793"/>
                      <a:pt x="747" y="686"/>
                      <a:pt x="771" y="574"/>
                    </a:cubicBezTo>
                    <a:cubicBezTo>
                      <a:pt x="802" y="430"/>
                      <a:pt x="802" y="283"/>
                      <a:pt x="819" y="138"/>
                    </a:cubicBezTo>
                    <a:cubicBezTo>
                      <a:pt x="821" y="117"/>
                      <a:pt x="816" y="105"/>
                      <a:pt x="795" y="102"/>
                    </a:cubicBezTo>
                    <a:cubicBezTo>
                      <a:pt x="750" y="95"/>
                      <a:pt x="704" y="89"/>
                      <a:pt x="658" y="81"/>
                    </a:cubicBezTo>
                    <a:cubicBezTo>
                      <a:pt x="579" y="69"/>
                      <a:pt x="500" y="56"/>
                      <a:pt x="421" y="43"/>
                    </a:cubicBezTo>
                    <a:cubicBezTo>
                      <a:pt x="393" y="39"/>
                      <a:pt x="364" y="37"/>
                      <a:pt x="336" y="33"/>
                    </a:cubicBezTo>
                    <a:cubicBezTo>
                      <a:pt x="272" y="23"/>
                      <a:pt x="207" y="13"/>
                      <a:pt x="143" y="3"/>
                    </a:cubicBezTo>
                    <a:cubicBezTo>
                      <a:pt x="124" y="0"/>
                      <a:pt x="113" y="5"/>
                      <a:pt x="108" y="25"/>
                    </a:cubicBezTo>
                    <a:cubicBezTo>
                      <a:pt x="88" y="105"/>
                      <a:pt x="63" y="184"/>
                      <a:pt x="45" y="264"/>
                    </a:cubicBezTo>
                    <a:cubicBezTo>
                      <a:pt x="28" y="347"/>
                      <a:pt x="16" y="431"/>
                      <a:pt x="3" y="515"/>
                    </a:cubicBezTo>
                    <a:cubicBezTo>
                      <a:pt x="0" y="532"/>
                      <a:pt x="0" y="550"/>
                      <a:pt x="0" y="56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F7F2EB9A-0C43-475F-A47A-6F2C46F03C57}"/>
                </a:ext>
              </a:extLst>
            </p:cNvPr>
            <p:cNvGrpSpPr/>
            <p:nvPr/>
          </p:nvGrpSpPr>
          <p:grpSpPr>
            <a:xfrm rot="2117189">
              <a:off x="1636846" y="2784976"/>
              <a:ext cx="478441" cy="1246001"/>
              <a:chOff x="2043326" y="4456372"/>
              <a:chExt cx="703343" cy="1831715"/>
            </a:xfrm>
            <a:solidFill>
              <a:schemeClr val="accent4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xmlns="" id="{5088D7B1-955C-4C38-9ECF-8865295A3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326" y="4456372"/>
                <a:ext cx="703343" cy="1161411"/>
              </a:xfrm>
              <a:custGeom>
                <a:avLst/>
                <a:gdLst>
                  <a:gd name="T0" fmla="*/ 4 w 1176"/>
                  <a:gd name="T1" fmla="*/ 1085 h 1953"/>
                  <a:gd name="T2" fmla="*/ 55 w 1176"/>
                  <a:gd name="T3" fmla="*/ 707 h 1953"/>
                  <a:gd name="T4" fmla="*/ 196 w 1176"/>
                  <a:gd name="T5" fmla="*/ 349 h 1953"/>
                  <a:gd name="T6" fmla="*/ 434 w 1176"/>
                  <a:gd name="T7" fmla="*/ 79 h 1953"/>
                  <a:gd name="T8" fmla="*/ 713 w 1176"/>
                  <a:gd name="T9" fmla="*/ 23 h 1953"/>
                  <a:gd name="T10" fmla="*/ 888 w 1176"/>
                  <a:gd name="T11" fmla="*/ 136 h 1953"/>
                  <a:gd name="T12" fmla="*/ 1070 w 1176"/>
                  <a:gd name="T13" fmla="*/ 467 h 1953"/>
                  <a:gd name="T14" fmla="*/ 1172 w 1176"/>
                  <a:gd name="T15" fmla="*/ 994 h 1953"/>
                  <a:gd name="T16" fmla="*/ 1132 w 1176"/>
                  <a:gd name="T17" fmla="*/ 1287 h 1953"/>
                  <a:gd name="T18" fmla="*/ 1025 w 1176"/>
                  <a:gd name="T19" fmla="*/ 1580 h 1953"/>
                  <a:gd name="T20" fmla="*/ 967 w 1176"/>
                  <a:gd name="T21" fmla="*/ 1842 h 1953"/>
                  <a:gd name="T22" fmla="*/ 944 w 1176"/>
                  <a:gd name="T23" fmla="*/ 1864 h 1953"/>
                  <a:gd name="T24" fmla="*/ 700 w 1176"/>
                  <a:gd name="T25" fmla="*/ 1893 h 1953"/>
                  <a:gd name="T26" fmla="*/ 282 w 1176"/>
                  <a:gd name="T27" fmla="*/ 1947 h 1953"/>
                  <a:gd name="T28" fmla="*/ 216 w 1176"/>
                  <a:gd name="T29" fmla="*/ 1907 h 1953"/>
                  <a:gd name="T30" fmla="*/ 119 w 1176"/>
                  <a:gd name="T31" fmla="*/ 1666 h 1953"/>
                  <a:gd name="T32" fmla="*/ 4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4" y="1085"/>
                    </a:moveTo>
                    <a:cubicBezTo>
                      <a:pt x="3" y="957"/>
                      <a:pt x="24" y="832"/>
                      <a:pt x="55" y="707"/>
                    </a:cubicBezTo>
                    <a:cubicBezTo>
                      <a:pt x="85" y="581"/>
                      <a:pt x="132" y="462"/>
                      <a:pt x="196" y="349"/>
                    </a:cubicBezTo>
                    <a:cubicBezTo>
                      <a:pt x="256" y="244"/>
                      <a:pt x="331" y="149"/>
                      <a:pt x="434" y="79"/>
                    </a:cubicBezTo>
                    <a:cubicBezTo>
                      <a:pt x="518" y="21"/>
                      <a:pt x="613" y="0"/>
                      <a:pt x="713" y="23"/>
                    </a:cubicBezTo>
                    <a:cubicBezTo>
                      <a:pt x="782" y="39"/>
                      <a:pt x="840" y="82"/>
                      <a:pt x="888" y="136"/>
                    </a:cubicBezTo>
                    <a:cubicBezTo>
                      <a:pt x="975" y="232"/>
                      <a:pt x="1029" y="347"/>
                      <a:pt x="1070" y="467"/>
                    </a:cubicBezTo>
                    <a:cubicBezTo>
                      <a:pt x="1129" y="637"/>
                      <a:pt x="1166" y="813"/>
                      <a:pt x="1172" y="994"/>
                    </a:cubicBezTo>
                    <a:cubicBezTo>
                      <a:pt x="1176" y="1094"/>
                      <a:pt x="1165" y="1192"/>
                      <a:pt x="1132" y="1287"/>
                    </a:cubicBezTo>
                    <a:cubicBezTo>
                      <a:pt x="1098" y="1385"/>
                      <a:pt x="1059" y="1482"/>
                      <a:pt x="1025" y="1580"/>
                    </a:cubicBezTo>
                    <a:cubicBezTo>
                      <a:pt x="996" y="1665"/>
                      <a:pt x="964" y="1750"/>
                      <a:pt x="967" y="1842"/>
                    </a:cubicBezTo>
                    <a:cubicBezTo>
                      <a:pt x="968" y="1859"/>
                      <a:pt x="959" y="1863"/>
                      <a:pt x="944" y="1864"/>
                    </a:cubicBezTo>
                    <a:cubicBezTo>
                      <a:pt x="862" y="1873"/>
                      <a:pt x="781" y="1883"/>
                      <a:pt x="700" y="1893"/>
                    </a:cubicBezTo>
                    <a:cubicBezTo>
                      <a:pt x="560" y="1911"/>
                      <a:pt x="421" y="1929"/>
                      <a:pt x="282" y="1947"/>
                    </a:cubicBezTo>
                    <a:cubicBezTo>
                      <a:pt x="235" y="1953"/>
                      <a:pt x="235" y="1953"/>
                      <a:pt x="216" y="1907"/>
                    </a:cubicBezTo>
                    <a:cubicBezTo>
                      <a:pt x="183" y="1827"/>
                      <a:pt x="145" y="1748"/>
                      <a:pt x="119" y="1666"/>
                    </a:cubicBezTo>
                    <a:cubicBezTo>
                      <a:pt x="57" y="1477"/>
                      <a:pt x="0" y="1287"/>
                      <a:pt x="4" y="1085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xmlns="" id="{01E9CED9-886A-4C31-84C5-16D40806B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210" y="5700645"/>
                <a:ext cx="491933" cy="587442"/>
              </a:xfrm>
              <a:custGeom>
                <a:avLst/>
                <a:gdLst>
                  <a:gd name="T0" fmla="*/ 821 w 821"/>
                  <a:gd name="T1" fmla="*/ 562 h 987"/>
                  <a:gd name="T2" fmla="*/ 773 w 821"/>
                  <a:gd name="T3" fmla="*/ 795 h 987"/>
                  <a:gd name="T4" fmla="*/ 658 w 821"/>
                  <a:gd name="T5" fmla="*/ 915 h 987"/>
                  <a:gd name="T6" fmla="*/ 334 w 821"/>
                  <a:gd name="T7" fmla="*/ 964 h 987"/>
                  <a:gd name="T8" fmla="*/ 186 w 821"/>
                  <a:gd name="T9" fmla="*/ 879 h 987"/>
                  <a:gd name="T10" fmla="*/ 50 w 821"/>
                  <a:gd name="T11" fmla="*/ 574 h 987"/>
                  <a:gd name="T12" fmla="*/ 2 w 821"/>
                  <a:gd name="T13" fmla="*/ 138 h 987"/>
                  <a:gd name="T14" fmla="*/ 26 w 821"/>
                  <a:gd name="T15" fmla="*/ 102 h 987"/>
                  <a:gd name="T16" fmla="*/ 163 w 821"/>
                  <a:gd name="T17" fmla="*/ 81 h 987"/>
                  <a:gd name="T18" fmla="*/ 400 w 821"/>
                  <a:gd name="T19" fmla="*/ 43 h 987"/>
                  <a:gd name="T20" fmla="*/ 485 w 821"/>
                  <a:gd name="T21" fmla="*/ 33 h 987"/>
                  <a:gd name="T22" fmla="*/ 678 w 821"/>
                  <a:gd name="T23" fmla="*/ 3 h 987"/>
                  <a:gd name="T24" fmla="*/ 713 w 821"/>
                  <a:gd name="T25" fmla="*/ 25 h 987"/>
                  <a:gd name="T26" fmla="*/ 776 w 821"/>
                  <a:gd name="T27" fmla="*/ 264 h 987"/>
                  <a:gd name="T28" fmla="*/ 819 w 821"/>
                  <a:gd name="T29" fmla="*/ 515 h 987"/>
                  <a:gd name="T30" fmla="*/ 821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821" y="562"/>
                    </a:moveTo>
                    <a:cubicBezTo>
                      <a:pt x="820" y="647"/>
                      <a:pt x="810" y="724"/>
                      <a:pt x="773" y="795"/>
                    </a:cubicBezTo>
                    <a:cubicBezTo>
                      <a:pt x="746" y="845"/>
                      <a:pt x="708" y="887"/>
                      <a:pt x="658" y="915"/>
                    </a:cubicBezTo>
                    <a:cubicBezTo>
                      <a:pt x="556" y="970"/>
                      <a:pt x="448" y="987"/>
                      <a:pt x="334" y="964"/>
                    </a:cubicBezTo>
                    <a:cubicBezTo>
                      <a:pt x="276" y="952"/>
                      <a:pt x="226" y="923"/>
                      <a:pt x="186" y="879"/>
                    </a:cubicBezTo>
                    <a:cubicBezTo>
                      <a:pt x="106" y="793"/>
                      <a:pt x="74" y="686"/>
                      <a:pt x="50" y="574"/>
                    </a:cubicBezTo>
                    <a:cubicBezTo>
                      <a:pt x="19" y="430"/>
                      <a:pt x="19" y="283"/>
                      <a:pt x="2" y="138"/>
                    </a:cubicBezTo>
                    <a:cubicBezTo>
                      <a:pt x="0" y="117"/>
                      <a:pt x="5" y="105"/>
                      <a:pt x="26" y="102"/>
                    </a:cubicBezTo>
                    <a:cubicBezTo>
                      <a:pt x="72" y="95"/>
                      <a:pt x="118" y="89"/>
                      <a:pt x="163" y="81"/>
                    </a:cubicBezTo>
                    <a:cubicBezTo>
                      <a:pt x="242" y="69"/>
                      <a:pt x="321" y="56"/>
                      <a:pt x="400" y="43"/>
                    </a:cubicBezTo>
                    <a:cubicBezTo>
                      <a:pt x="428" y="39"/>
                      <a:pt x="457" y="37"/>
                      <a:pt x="485" y="33"/>
                    </a:cubicBezTo>
                    <a:cubicBezTo>
                      <a:pt x="550" y="23"/>
                      <a:pt x="614" y="13"/>
                      <a:pt x="678" y="3"/>
                    </a:cubicBezTo>
                    <a:cubicBezTo>
                      <a:pt x="697" y="0"/>
                      <a:pt x="708" y="5"/>
                      <a:pt x="713" y="25"/>
                    </a:cubicBezTo>
                    <a:cubicBezTo>
                      <a:pt x="734" y="105"/>
                      <a:pt x="758" y="184"/>
                      <a:pt x="776" y="264"/>
                    </a:cubicBezTo>
                    <a:cubicBezTo>
                      <a:pt x="794" y="347"/>
                      <a:pt x="805" y="431"/>
                      <a:pt x="819" y="515"/>
                    </a:cubicBezTo>
                    <a:cubicBezTo>
                      <a:pt x="821" y="532"/>
                      <a:pt x="821" y="550"/>
                      <a:pt x="821" y="562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9A4A522B-134B-455F-84E0-003CC0036349}"/>
                </a:ext>
              </a:extLst>
            </p:cNvPr>
            <p:cNvGrpSpPr/>
            <p:nvPr/>
          </p:nvGrpSpPr>
          <p:grpSpPr>
            <a:xfrm rot="2592435">
              <a:off x="2752335" y="2469860"/>
              <a:ext cx="478441" cy="1246001"/>
              <a:chOff x="3097662" y="4456372"/>
              <a:chExt cx="703343" cy="1831715"/>
            </a:xfrm>
            <a:solidFill>
              <a:schemeClr val="accent4"/>
            </a:solidFill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xmlns="" id="{06DA823C-FD72-4FC3-A339-5FCC8EFDE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662" y="4456372"/>
                <a:ext cx="703343" cy="1161411"/>
              </a:xfrm>
              <a:custGeom>
                <a:avLst/>
                <a:gdLst>
                  <a:gd name="T0" fmla="*/ 1172 w 1176"/>
                  <a:gd name="T1" fmla="*/ 1085 h 1953"/>
                  <a:gd name="T2" fmla="*/ 1122 w 1176"/>
                  <a:gd name="T3" fmla="*/ 707 h 1953"/>
                  <a:gd name="T4" fmla="*/ 980 w 1176"/>
                  <a:gd name="T5" fmla="*/ 349 h 1953"/>
                  <a:gd name="T6" fmla="*/ 743 w 1176"/>
                  <a:gd name="T7" fmla="*/ 79 h 1953"/>
                  <a:gd name="T8" fmla="*/ 464 w 1176"/>
                  <a:gd name="T9" fmla="*/ 23 h 1953"/>
                  <a:gd name="T10" fmla="*/ 288 w 1176"/>
                  <a:gd name="T11" fmla="*/ 136 h 1953"/>
                  <a:gd name="T12" fmla="*/ 106 w 1176"/>
                  <a:gd name="T13" fmla="*/ 467 h 1953"/>
                  <a:gd name="T14" fmla="*/ 4 w 1176"/>
                  <a:gd name="T15" fmla="*/ 994 h 1953"/>
                  <a:gd name="T16" fmla="*/ 44 w 1176"/>
                  <a:gd name="T17" fmla="*/ 1287 h 1953"/>
                  <a:gd name="T18" fmla="*/ 151 w 1176"/>
                  <a:gd name="T19" fmla="*/ 1580 h 1953"/>
                  <a:gd name="T20" fmla="*/ 209 w 1176"/>
                  <a:gd name="T21" fmla="*/ 1842 h 1953"/>
                  <a:gd name="T22" fmla="*/ 232 w 1176"/>
                  <a:gd name="T23" fmla="*/ 1864 h 1953"/>
                  <a:gd name="T24" fmla="*/ 477 w 1176"/>
                  <a:gd name="T25" fmla="*/ 1893 h 1953"/>
                  <a:gd name="T26" fmla="*/ 894 w 1176"/>
                  <a:gd name="T27" fmla="*/ 1947 h 1953"/>
                  <a:gd name="T28" fmla="*/ 961 w 1176"/>
                  <a:gd name="T29" fmla="*/ 1907 h 1953"/>
                  <a:gd name="T30" fmla="*/ 1058 w 1176"/>
                  <a:gd name="T31" fmla="*/ 1666 h 1953"/>
                  <a:gd name="T32" fmla="*/ 1172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1172" y="1085"/>
                    </a:moveTo>
                    <a:cubicBezTo>
                      <a:pt x="1173" y="957"/>
                      <a:pt x="1152" y="832"/>
                      <a:pt x="1122" y="707"/>
                    </a:cubicBezTo>
                    <a:cubicBezTo>
                      <a:pt x="1091" y="581"/>
                      <a:pt x="1044" y="462"/>
                      <a:pt x="980" y="349"/>
                    </a:cubicBezTo>
                    <a:cubicBezTo>
                      <a:pt x="920" y="244"/>
                      <a:pt x="845" y="149"/>
                      <a:pt x="743" y="79"/>
                    </a:cubicBezTo>
                    <a:cubicBezTo>
                      <a:pt x="658" y="21"/>
                      <a:pt x="563" y="0"/>
                      <a:pt x="464" y="23"/>
                    </a:cubicBezTo>
                    <a:cubicBezTo>
                      <a:pt x="394" y="39"/>
                      <a:pt x="337" y="82"/>
                      <a:pt x="288" y="136"/>
                    </a:cubicBezTo>
                    <a:cubicBezTo>
                      <a:pt x="201" y="232"/>
                      <a:pt x="147" y="347"/>
                      <a:pt x="106" y="467"/>
                    </a:cubicBezTo>
                    <a:cubicBezTo>
                      <a:pt x="47" y="637"/>
                      <a:pt x="11" y="813"/>
                      <a:pt x="4" y="994"/>
                    </a:cubicBezTo>
                    <a:cubicBezTo>
                      <a:pt x="0" y="1094"/>
                      <a:pt x="11" y="1192"/>
                      <a:pt x="44" y="1287"/>
                    </a:cubicBezTo>
                    <a:cubicBezTo>
                      <a:pt x="78" y="1385"/>
                      <a:pt x="117" y="1482"/>
                      <a:pt x="151" y="1580"/>
                    </a:cubicBezTo>
                    <a:cubicBezTo>
                      <a:pt x="181" y="1665"/>
                      <a:pt x="213" y="1750"/>
                      <a:pt x="209" y="1842"/>
                    </a:cubicBezTo>
                    <a:cubicBezTo>
                      <a:pt x="209" y="1859"/>
                      <a:pt x="217" y="1863"/>
                      <a:pt x="232" y="1864"/>
                    </a:cubicBezTo>
                    <a:cubicBezTo>
                      <a:pt x="314" y="1873"/>
                      <a:pt x="395" y="1883"/>
                      <a:pt x="477" y="1893"/>
                    </a:cubicBezTo>
                    <a:cubicBezTo>
                      <a:pt x="616" y="1911"/>
                      <a:pt x="755" y="1929"/>
                      <a:pt x="894" y="1947"/>
                    </a:cubicBezTo>
                    <a:cubicBezTo>
                      <a:pt x="942" y="1953"/>
                      <a:pt x="942" y="1953"/>
                      <a:pt x="961" y="1907"/>
                    </a:cubicBezTo>
                    <a:cubicBezTo>
                      <a:pt x="993" y="1827"/>
                      <a:pt x="1031" y="1748"/>
                      <a:pt x="1058" y="1666"/>
                    </a:cubicBezTo>
                    <a:cubicBezTo>
                      <a:pt x="1119" y="1477"/>
                      <a:pt x="1176" y="1287"/>
                      <a:pt x="1172" y="1085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xmlns="" id="{00346DD7-2E1C-47ED-826B-87A433917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0187" y="5700645"/>
                <a:ext cx="491933" cy="587442"/>
              </a:xfrm>
              <a:custGeom>
                <a:avLst/>
                <a:gdLst>
                  <a:gd name="T0" fmla="*/ 0 w 821"/>
                  <a:gd name="T1" fmla="*/ 562 h 987"/>
                  <a:gd name="T2" fmla="*/ 49 w 821"/>
                  <a:gd name="T3" fmla="*/ 795 h 987"/>
                  <a:gd name="T4" fmla="*/ 164 w 821"/>
                  <a:gd name="T5" fmla="*/ 915 h 987"/>
                  <a:gd name="T6" fmla="*/ 487 w 821"/>
                  <a:gd name="T7" fmla="*/ 964 h 987"/>
                  <a:gd name="T8" fmla="*/ 635 w 821"/>
                  <a:gd name="T9" fmla="*/ 879 h 987"/>
                  <a:gd name="T10" fmla="*/ 771 w 821"/>
                  <a:gd name="T11" fmla="*/ 574 h 987"/>
                  <a:gd name="T12" fmla="*/ 819 w 821"/>
                  <a:gd name="T13" fmla="*/ 138 h 987"/>
                  <a:gd name="T14" fmla="*/ 795 w 821"/>
                  <a:gd name="T15" fmla="*/ 102 h 987"/>
                  <a:gd name="T16" fmla="*/ 658 w 821"/>
                  <a:gd name="T17" fmla="*/ 81 h 987"/>
                  <a:gd name="T18" fmla="*/ 421 w 821"/>
                  <a:gd name="T19" fmla="*/ 43 h 987"/>
                  <a:gd name="T20" fmla="*/ 336 w 821"/>
                  <a:gd name="T21" fmla="*/ 33 h 987"/>
                  <a:gd name="T22" fmla="*/ 143 w 821"/>
                  <a:gd name="T23" fmla="*/ 3 h 987"/>
                  <a:gd name="T24" fmla="*/ 108 w 821"/>
                  <a:gd name="T25" fmla="*/ 25 h 987"/>
                  <a:gd name="T26" fmla="*/ 45 w 821"/>
                  <a:gd name="T27" fmla="*/ 264 h 987"/>
                  <a:gd name="T28" fmla="*/ 3 w 821"/>
                  <a:gd name="T29" fmla="*/ 515 h 987"/>
                  <a:gd name="T30" fmla="*/ 0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0" y="562"/>
                    </a:moveTo>
                    <a:cubicBezTo>
                      <a:pt x="2" y="647"/>
                      <a:pt x="11" y="724"/>
                      <a:pt x="49" y="795"/>
                    </a:cubicBezTo>
                    <a:cubicBezTo>
                      <a:pt x="75" y="845"/>
                      <a:pt x="113" y="887"/>
                      <a:pt x="164" y="915"/>
                    </a:cubicBezTo>
                    <a:cubicBezTo>
                      <a:pt x="265" y="970"/>
                      <a:pt x="374" y="987"/>
                      <a:pt x="487" y="964"/>
                    </a:cubicBezTo>
                    <a:cubicBezTo>
                      <a:pt x="545" y="952"/>
                      <a:pt x="595" y="923"/>
                      <a:pt x="635" y="879"/>
                    </a:cubicBezTo>
                    <a:cubicBezTo>
                      <a:pt x="715" y="793"/>
                      <a:pt x="747" y="686"/>
                      <a:pt x="771" y="574"/>
                    </a:cubicBezTo>
                    <a:cubicBezTo>
                      <a:pt x="802" y="430"/>
                      <a:pt x="802" y="283"/>
                      <a:pt x="819" y="138"/>
                    </a:cubicBezTo>
                    <a:cubicBezTo>
                      <a:pt x="821" y="117"/>
                      <a:pt x="816" y="105"/>
                      <a:pt x="795" y="102"/>
                    </a:cubicBezTo>
                    <a:cubicBezTo>
                      <a:pt x="750" y="95"/>
                      <a:pt x="704" y="89"/>
                      <a:pt x="658" y="81"/>
                    </a:cubicBezTo>
                    <a:cubicBezTo>
                      <a:pt x="579" y="69"/>
                      <a:pt x="500" y="56"/>
                      <a:pt x="421" y="43"/>
                    </a:cubicBezTo>
                    <a:cubicBezTo>
                      <a:pt x="393" y="39"/>
                      <a:pt x="364" y="37"/>
                      <a:pt x="336" y="33"/>
                    </a:cubicBezTo>
                    <a:cubicBezTo>
                      <a:pt x="272" y="23"/>
                      <a:pt x="207" y="13"/>
                      <a:pt x="143" y="3"/>
                    </a:cubicBezTo>
                    <a:cubicBezTo>
                      <a:pt x="124" y="0"/>
                      <a:pt x="113" y="5"/>
                      <a:pt x="108" y="25"/>
                    </a:cubicBezTo>
                    <a:cubicBezTo>
                      <a:pt x="88" y="105"/>
                      <a:pt x="63" y="184"/>
                      <a:pt x="45" y="264"/>
                    </a:cubicBezTo>
                    <a:cubicBezTo>
                      <a:pt x="28" y="347"/>
                      <a:pt x="16" y="431"/>
                      <a:pt x="3" y="515"/>
                    </a:cubicBezTo>
                    <a:cubicBezTo>
                      <a:pt x="0" y="532"/>
                      <a:pt x="0" y="550"/>
                      <a:pt x="0" y="562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376D1922-63F1-4651-90AD-8D83DEFC66AE}"/>
                </a:ext>
              </a:extLst>
            </p:cNvPr>
            <p:cNvGrpSpPr/>
            <p:nvPr/>
          </p:nvGrpSpPr>
          <p:grpSpPr>
            <a:xfrm rot="2117189">
              <a:off x="2858783" y="1044410"/>
              <a:ext cx="478441" cy="1246001"/>
              <a:chOff x="2043326" y="4456372"/>
              <a:chExt cx="703343" cy="1831715"/>
            </a:xfrm>
            <a:solidFill>
              <a:schemeClr val="accent2"/>
            </a:solidFill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xmlns="" id="{33DA7191-722D-41D1-A7D2-09A9C299F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326" y="4456372"/>
                <a:ext cx="703343" cy="1161411"/>
              </a:xfrm>
              <a:custGeom>
                <a:avLst/>
                <a:gdLst>
                  <a:gd name="T0" fmla="*/ 4 w 1176"/>
                  <a:gd name="T1" fmla="*/ 1085 h 1953"/>
                  <a:gd name="T2" fmla="*/ 55 w 1176"/>
                  <a:gd name="T3" fmla="*/ 707 h 1953"/>
                  <a:gd name="T4" fmla="*/ 196 w 1176"/>
                  <a:gd name="T5" fmla="*/ 349 h 1953"/>
                  <a:gd name="T6" fmla="*/ 434 w 1176"/>
                  <a:gd name="T7" fmla="*/ 79 h 1953"/>
                  <a:gd name="T8" fmla="*/ 713 w 1176"/>
                  <a:gd name="T9" fmla="*/ 23 h 1953"/>
                  <a:gd name="T10" fmla="*/ 888 w 1176"/>
                  <a:gd name="T11" fmla="*/ 136 h 1953"/>
                  <a:gd name="T12" fmla="*/ 1070 w 1176"/>
                  <a:gd name="T13" fmla="*/ 467 h 1953"/>
                  <a:gd name="T14" fmla="*/ 1172 w 1176"/>
                  <a:gd name="T15" fmla="*/ 994 h 1953"/>
                  <a:gd name="T16" fmla="*/ 1132 w 1176"/>
                  <a:gd name="T17" fmla="*/ 1287 h 1953"/>
                  <a:gd name="T18" fmla="*/ 1025 w 1176"/>
                  <a:gd name="T19" fmla="*/ 1580 h 1953"/>
                  <a:gd name="T20" fmla="*/ 967 w 1176"/>
                  <a:gd name="T21" fmla="*/ 1842 h 1953"/>
                  <a:gd name="T22" fmla="*/ 944 w 1176"/>
                  <a:gd name="T23" fmla="*/ 1864 h 1953"/>
                  <a:gd name="T24" fmla="*/ 700 w 1176"/>
                  <a:gd name="T25" fmla="*/ 1893 h 1953"/>
                  <a:gd name="T26" fmla="*/ 282 w 1176"/>
                  <a:gd name="T27" fmla="*/ 1947 h 1953"/>
                  <a:gd name="T28" fmla="*/ 216 w 1176"/>
                  <a:gd name="T29" fmla="*/ 1907 h 1953"/>
                  <a:gd name="T30" fmla="*/ 119 w 1176"/>
                  <a:gd name="T31" fmla="*/ 1666 h 1953"/>
                  <a:gd name="T32" fmla="*/ 4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4" y="1085"/>
                    </a:moveTo>
                    <a:cubicBezTo>
                      <a:pt x="3" y="957"/>
                      <a:pt x="24" y="832"/>
                      <a:pt x="55" y="707"/>
                    </a:cubicBezTo>
                    <a:cubicBezTo>
                      <a:pt x="85" y="581"/>
                      <a:pt x="132" y="462"/>
                      <a:pt x="196" y="349"/>
                    </a:cubicBezTo>
                    <a:cubicBezTo>
                      <a:pt x="256" y="244"/>
                      <a:pt x="331" y="149"/>
                      <a:pt x="434" y="79"/>
                    </a:cubicBezTo>
                    <a:cubicBezTo>
                      <a:pt x="518" y="21"/>
                      <a:pt x="613" y="0"/>
                      <a:pt x="713" y="23"/>
                    </a:cubicBezTo>
                    <a:cubicBezTo>
                      <a:pt x="782" y="39"/>
                      <a:pt x="840" y="82"/>
                      <a:pt x="888" y="136"/>
                    </a:cubicBezTo>
                    <a:cubicBezTo>
                      <a:pt x="975" y="232"/>
                      <a:pt x="1029" y="347"/>
                      <a:pt x="1070" y="467"/>
                    </a:cubicBezTo>
                    <a:cubicBezTo>
                      <a:pt x="1129" y="637"/>
                      <a:pt x="1166" y="813"/>
                      <a:pt x="1172" y="994"/>
                    </a:cubicBezTo>
                    <a:cubicBezTo>
                      <a:pt x="1176" y="1094"/>
                      <a:pt x="1165" y="1192"/>
                      <a:pt x="1132" y="1287"/>
                    </a:cubicBezTo>
                    <a:cubicBezTo>
                      <a:pt x="1098" y="1385"/>
                      <a:pt x="1059" y="1482"/>
                      <a:pt x="1025" y="1580"/>
                    </a:cubicBezTo>
                    <a:cubicBezTo>
                      <a:pt x="996" y="1665"/>
                      <a:pt x="964" y="1750"/>
                      <a:pt x="967" y="1842"/>
                    </a:cubicBezTo>
                    <a:cubicBezTo>
                      <a:pt x="968" y="1859"/>
                      <a:pt x="959" y="1863"/>
                      <a:pt x="944" y="1864"/>
                    </a:cubicBezTo>
                    <a:cubicBezTo>
                      <a:pt x="862" y="1873"/>
                      <a:pt x="781" y="1883"/>
                      <a:pt x="700" y="1893"/>
                    </a:cubicBezTo>
                    <a:cubicBezTo>
                      <a:pt x="560" y="1911"/>
                      <a:pt x="421" y="1929"/>
                      <a:pt x="282" y="1947"/>
                    </a:cubicBezTo>
                    <a:cubicBezTo>
                      <a:pt x="235" y="1953"/>
                      <a:pt x="235" y="1953"/>
                      <a:pt x="216" y="1907"/>
                    </a:cubicBezTo>
                    <a:cubicBezTo>
                      <a:pt x="183" y="1827"/>
                      <a:pt x="145" y="1748"/>
                      <a:pt x="119" y="1666"/>
                    </a:cubicBezTo>
                    <a:cubicBezTo>
                      <a:pt x="57" y="1477"/>
                      <a:pt x="0" y="1287"/>
                      <a:pt x="4" y="108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xmlns="" id="{29017B88-1266-480C-ADC6-E072937F1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210" y="5700645"/>
                <a:ext cx="491933" cy="587442"/>
              </a:xfrm>
              <a:custGeom>
                <a:avLst/>
                <a:gdLst>
                  <a:gd name="T0" fmla="*/ 821 w 821"/>
                  <a:gd name="T1" fmla="*/ 562 h 987"/>
                  <a:gd name="T2" fmla="*/ 773 w 821"/>
                  <a:gd name="T3" fmla="*/ 795 h 987"/>
                  <a:gd name="T4" fmla="*/ 658 w 821"/>
                  <a:gd name="T5" fmla="*/ 915 h 987"/>
                  <a:gd name="T6" fmla="*/ 334 w 821"/>
                  <a:gd name="T7" fmla="*/ 964 h 987"/>
                  <a:gd name="T8" fmla="*/ 186 w 821"/>
                  <a:gd name="T9" fmla="*/ 879 h 987"/>
                  <a:gd name="T10" fmla="*/ 50 w 821"/>
                  <a:gd name="T11" fmla="*/ 574 h 987"/>
                  <a:gd name="T12" fmla="*/ 2 w 821"/>
                  <a:gd name="T13" fmla="*/ 138 h 987"/>
                  <a:gd name="T14" fmla="*/ 26 w 821"/>
                  <a:gd name="T15" fmla="*/ 102 h 987"/>
                  <a:gd name="T16" fmla="*/ 163 w 821"/>
                  <a:gd name="T17" fmla="*/ 81 h 987"/>
                  <a:gd name="T18" fmla="*/ 400 w 821"/>
                  <a:gd name="T19" fmla="*/ 43 h 987"/>
                  <a:gd name="T20" fmla="*/ 485 w 821"/>
                  <a:gd name="T21" fmla="*/ 33 h 987"/>
                  <a:gd name="T22" fmla="*/ 678 w 821"/>
                  <a:gd name="T23" fmla="*/ 3 h 987"/>
                  <a:gd name="T24" fmla="*/ 713 w 821"/>
                  <a:gd name="T25" fmla="*/ 25 h 987"/>
                  <a:gd name="T26" fmla="*/ 776 w 821"/>
                  <a:gd name="T27" fmla="*/ 264 h 987"/>
                  <a:gd name="T28" fmla="*/ 819 w 821"/>
                  <a:gd name="T29" fmla="*/ 515 h 987"/>
                  <a:gd name="T30" fmla="*/ 821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821" y="562"/>
                    </a:moveTo>
                    <a:cubicBezTo>
                      <a:pt x="820" y="647"/>
                      <a:pt x="810" y="724"/>
                      <a:pt x="773" y="795"/>
                    </a:cubicBezTo>
                    <a:cubicBezTo>
                      <a:pt x="746" y="845"/>
                      <a:pt x="708" y="887"/>
                      <a:pt x="658" y="915"/>
                    </a:cubicBezTo>
                    <a:cubicBezTo>
                      <a:pt x="556" y="970"/>
                      <a:pt x="448" y="987"/>
                      <a:pt x="334" y="964"/>
                    </a:cubicBezTo>
                    <a:cubicBezTo>
                      <a:pt x="276" y="952"/>
                      <a:pt x="226" y="923"/>
                      <a:pt x="186" y="879"/>
                    </a:cubicBezTo>
                    <a:cubicBezTo>
                      <a:pt x="106" y="793"/>
                      <a:pt x="74" y="686"/>
                      <a:pt x="50" y="574"/>
                    </a:cubicBezTo>
                    <a:cubicBezTo>
                      <a:pt x="19" y="430"/>
                      <a:pt x="19" y="283"/>
                      <a:pt x="2" y="138"/>
                    </a:cubicBezTo>
                    <a:cubicBezTo>
                      <a:pt x="0" y="117"/>
                      <a:pt x="5" y="105"/>
                      <a:pt x="26" y="102"/>
                    </a:cubicBezTo>
                    <a:cubicBezTo>
                      <a:pt x="72" y="95"/>
                      <a:pt x="118" y="89"/>
                      <a:pt x="163" y="81"/>
                    </a:cubicBezTo>
                    <a:cubicBezTo>
                      <a:pt x="242" y="69"/>
                      <a:pt x="321" y="56"/>
                      <a:pt x="400" y="43"/>
                    </a:cubicBezTo>
                    <a:cubicBezTo>
                      <a:pt x="428" y="39"/>
                      <a:pt x="457" y="37"/>
                      <a:pt x="485" y="33"/>
                    </a:cubicBezTo>
                    <a:cubicBezTo>
                      <a:pt x="550" y="23"/>
                      <a:pt x="614" y="13"/>
                      <a:pt x="678" y="3"/>
                    </a:cubicBezTo>
                    <a:cubicBezTo>
                      <a:pt x="697" y="0"/>
                      <a:pt x="708" y="5"/>
                      <a:pt x="713" y="25"/>
                    </a:cubicBezTo>
                    <a:cubicBezTo>
                      <a:pt x="734" y="105"/>
                      <a:pt x="758" y="184"/>
                      <a:pt x="776" y="264"/>
                    </a:cubicBezTo>
                    <a:cubicBezTo>
                      <a:pt x="794" y="347"/>
                      <a:pt x="805" y="431"/>
                      <a:pt x="819" y="515"/>
                    </a:cubicBezTo>
                    <a:cubicBezTo>
                      <a:pt x="821" y="532"/>
                      <a:pt x="821" y="550"/>
                      <a:pt x="821" y="5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lc="http://schemas.openxmlformats.org/drawingml/2006/lockedCanvas" xmlns:a16="http://schemas.microsoft.com/office/drawing/2014/main" xmlns="" id="{7EBFED63-E8B2-401D-97A5-45ACCB0F4EA1}"/>
              </a:ext>
            </a:extLst>
          </p:cNvPr>
          <p:cNvGrpSpPr/>
          <p:nvPr/>
        </p:nvGrpSpPr>
        <p:grpSpPr>
          <a:xfrm flipH="1">
            <a:off x="531041" y="372834"/>
            <a:ext cx="3381448" cy="4120204"/>
            <a:chOff x="7944887" y="741166"/>
            <a:chExt cx="3964000" cy="4800601"/>
          </a:xfrm>
        </p:grpSpPr>
        <p:sp>
          <p:nvSpPr>
            <p:cNvPr id="27" name="Oval 2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9CD3989-7D90-49BE-A804-D9EFBB1BC197}"/>
                </a:ext>
              </a:extLst>
            </p:cNvPr>
            <p:cNvSpPr/>
            <p:nvPr/>
          </p:nvSpPr>
          <p:spPr>
            <a:xfrm>
              <a:off x="7944887" y="5109712"/>
              <a:ext cx="3964000" cy="303741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27FCE3D7-EF6E-4445-9241-D10894DE51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9823" y="741166"/>
              <a:ext cx="2525959" cy="4800601"/>
            </a:xfrm>
            <a:custGeom>
              <a:avLst/>
              <a:gdLst>
                <a:gd name="T0" fmla="*/ 69 w 590"/>
                <a:gd name="T1" fmla="*/ 1055 h 1124"/>
                <a:gd name="T2" fmla="*/ 0 w 590"/>
                <a:gd name="T3" fmla="*/ 1055 h 1124"/>
                <a:gd name="T4" fmla="*/ 0 w 590"/>
                <a:gd name="T5" fmla="*/ 64 h 1124"/>
                <a:gd name="T6" fmla="*/ 11 w 590"/>
                <a:gd name="T7" fmla="*/ 64 h 1124"/>
                <a:gd name="T8" fmla="*/ 173 w 590"/>
                <a:gd name="T9" fmla="*/ 64 h 1124"/>
                <a:gd name="T10" fmla="*/ 183 w 590"/>
                <a:gd name="T11" fmla="*/ 53 h 1124"/>
                <a:gd name="T12" fmla="*/ 183 w 590"/>
                <a:gd name="T13" fmla="*/ 0 h 1124"/>
                <a:gd name="T14" fmla="*/ 217 w 590"/>
                <a:gd name="T15" fmla="*/ 10 h 1124"/>
                <a:gd name="T16" fmla="*/ 376 w 590"/>
                <a:gd name="T17" fmla="*/ 58 h 1124"/>
                <a:gd name="T18" fmla="*/ 464 w 590"/>
                <a:gd name="T19" fmla="*/ 64 h 1124"/>
                <a:gd name="T20" fmla="*/ 590 w 590"/>
                <a:gd name="T21" fmla="*/ 64 h 1124"/>
                <a:gd name="T22" fmla="*/ 590 w 590"/>
                <a:gd name="T23" fmla="*/ 1055 h 1124"/>
                <a:gd name="T24" fmla="*/ 522 w 590"/>
                <a:gd name="T25" fmla="*/ 1055 h 1124"/>
                <a:gd name="T26" fmla="*/ 522 w 590"/>
                <a:gd name="T27" fmla="*/ 1044 h 1124"/>
                <a:gd name="T28" fmla="*/ 521 w 590"/>
                <a:gd name="T29" fmla="*/ 953 h 1124"/>
                <a:gd name="T30" fmla="*/ 516 w 590"/>
                <a:gd name="T31" fmla="*/ 944 h 1124"/>
                <a:gd name="T32" fmla="*/ 511 w 590"/>
                <a:gd name="T33" fmla="*/ 953 h 1124"/>
                <a:gd name="T34" fmla="*/ 511 w 590"/>
                <a:gd name="T35" fmla="*/ 1042 h 1124"/>
                <a:gd name="T36" fmla="*/ 511 w 590"/>
                <a:gd name="T37" fmla="*/ 1055 h 1124"/>
                <a:gd name="T38" fmla="*/ 182 w 590"/>
                <a:gd name="T39" fmla="*/ 1124 h 1124"/>
                <a:gd name="T40" fmla="*/ 182 w 590"/>
                <a:gd name="T41" fmla="*/ 1111 h 1124"/>
                <a:gd name="T42" fmla="*/ 183 w 590"/>
                <a:gd name="T43" fmla="*/ 291 h 1124"/>
                <a:gd name="T44" fmla="*/ 183 w 590"/>
                <a:gd name="T45" fmla="*/ 147 h 1124"/>
                <a:gd name="T46" fmla="*/ 171 w 590"/>
                <a:gd name="T47" fmla="*/ 134 h 1124"/>
                <a:gd name="T48" fmla="*/ 82 w 590"/>
                <a:gd name="T49" fmla="*/ 134 h 1124"/>
                <a:gd name="T50" fmla="*/ 69 w 590"/>
                <a:gd name="T51" fmla="*/ 147 h 1124"/>
                <a:gd name="T52" fmla="*/ 69 w 590"/>
                <a:gd name="T53" fmla="*/ 1040 h 1124"/>
                <a:gd name="T54" fmla="*/ 69 w 590"/>
                <a:gd name="T55" fmla="*/ 1055 h 1124"/>
                <a:gd name="T56" fmla="*/ 511 w 590"/>
                <a:gd name="T57" fmla="*/ 592 h 1124"/>
                <a:gd name="T58" fmla="*/ 511 w 590"/>
                <a:gd name="T59" fmla="*/ 843 h 1124"/>
                <a:gd name="T60" fmla="*/ 516 w 590"/>
                <a:gd name="T61" fmla="*/ 857 h 1124"/>
                <a:gd name="T62" fmla="*/ 521 w 590"/>
                <a:gd name="T63" fmla="*/ 844 h 1124"/>
                <a:gd name="T64" fmla="*/ 521 w 590"/>
                <a:gd name="T65" fmla="*/ 342 h 1124"/>
                <a:gd name="T66" fmla="*/ 516 w 590"/>
                <a:gd name="T67" fmla="*/ 329 h 1124"/>
                <a:gd name="T68" fmla="*/ 511 w 590"/>
                <a:gd name="T69" fmla="*/ 342 h 1124"/>
                <a:gd name="T70" fmla="*/ 511 w 590"/>
                <a:gd name="T71" fmla="*/ 592 h 1124"/>
                <a:gd name="T72" fmla="*/ 321 w 590"/>
                <a:gd name="T73" fmla="*/ 634 h 1124"/>
                <a:gd name="T74" fmla="*/ 317 w 590"/>
                <a:gd name="T75" fmla="*/ 632 h 1124"/>
                <a:gd name="T76" fmla="*/ 240 w 590"/>
                <a:gd name="T77" fmla="*/ 627 h 1124"/>
                <a:gd name="T78" fmla="*/ 225 w 590"/>
                <a:gd name="T79" fmla="*/ 641 h 1124"/>
                <a:gd name="T80" fmla="*/ 242 w 590"/>
                <a:gd name="T81" fmla="*/ 653 h 1124"/>
                <a:gd name="T82" fmla="*/ 281 w 590"/>
                <a:gd name="T83" fmla="*/ 644 h 1124"/>
                <a:gd name="T84" fmla="*/ 321 w 590"/>
                <a:gd name="T85" fmla="*/ 634 h 1124"/>
                <a:gd name="T86" fmla="*/ 521 w 590"/>
                <a:gd name="T87" fmla="*/ 190 h 1124"/>
                <a:gd name="T88" fmla="*/ 521 w 590"/>
                <a:gd name="T89" fmla="*/ 143 h 1124"/>
                <a:gd name="T90" fmla="*/ 517 w 590"/>
                <a:gd name="T91" fmla="*/ 134 h 1124"/>
                <a:gd name="T92" fmla="*/ 511 w 590"/>
                <a:gd name="T93" fmla="*/ 142 h 1124"/>
                <a:gd name="T94" fmla="*/ 511 w 590"/>
                <a:gd name="T95" fmla="*/ 238 h 1124"/>
                <a:gd name="T96" fmla="*/ 516 w 590"/>
                <a:gd name="T97" fmla="*/ 246 h 1124"/>
                <a:gd name="T98" fmla="*/ 521 w 590"/>
                <a:gd name="T99" fmla="*/ 238 h 1124"/>
                <a:gd name="T100" fmla="*/ 521 w 590"/>
                <a:gd name="T101" fmla="*/ 19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0" h="1124">
                  <a:moveTo>
                    <a:pt x="69" y="1055"/>
                  </a:moveTo>
                  <a:cubicBezTo>
                    <a:pt x="45" y="1055"/>
                    <a:pt x="23" y="1055"/>
                    <a:pt x="0" y="1055"/>
                  </a:cubicBezTo>
                  <a:cubicBezTo>
                    <a:pt x="0" y="725"/>
                    <a:pt x="0" y="395"/>
                    <a:pt x="0" y="64"/>
                  </a:cubicBezTo>
                  <a:cubicBezTo>
                    <a:pt x="3" y="64"/>
                    <a:pt x="7" y="64"/>
                    <a:pt x="11" y="64"/>
                  </a:cubicBezTo>
                  <a:cubicBezTo>
                    <a:pt x="65" y="64"/>
                    <a:pt x="119" y="64"/>
                    <a:pt x="173" y="64"/>
                  </a:cubicBezTo>
                  <a:cubicBezTo>
                    <a:pt x="181" y="64"/>
                    <a:pt x="184" y="61"/>
                    <a:pt x="183" y="53"/>
                  </a:cubicBezTo>
                  <a:cubicBezTo>
                    <a:pt x="183" y="36"/>
                    <a:pt x="183" y="19"/>
                    <a:pt x="183" y="0"/>
                  </a:cubicBezTo>
                  <a:cubicBezTo>
                    <a:pt x="196" y="3"/>
                    <a:pt x="207" y="6"/>
                    <a:pt x="217" y="10"/>
                  </a:cubicBezTo>
                  <a:cubicBezTo>
                    <a:pt x="270" y="26"/>
                    <a:pt x="323" y="41"/>
                    <a:pt x="376" y="58"/>
                  </a:cubicBezTo>
                  <a:cubicBezTo>
                    <a:pt x="405" y="68"/>
                    <a:pt x="434" y="63"/>
                    <a:pt x="464" y="64"/>
                  </a:cubicBezTo>
                  <a:cubicBezTo>
                    <a:pt x="506" y="65"/>
                    <a:pt x="547" y="64"/>
                    <a:pt x="590" y="64"/>
                  </a:cubicBezTo>
                  <a:cubicBezTo>
                    <a:pt x="590" y="394"/>
                    <a:pt x="590" y="724"/>
                    <a:pt x="590" y="1055"/>
                  </a:cubicBezTo>
                  <a:cubicBezTo>
                    <a:pt x="568" y="1055"/>
                    <a:pt x="545" y="1055"/>
                    <a:pt x="522" y="1055"/>
                  </a:cubicBezTo>
                  <a:cubicBezTo>
                    <a:pt x="522" y="1051"/>
                    <a:pt x="522" y="1047"/>
                    <a:pt x="522" y="1044"/>
                  </a:cubicBezTo>
                  <a:cubicBezTo>
                    <a:pt x="521" y="1014"/>
                    <a:pt x="522" y="983"/>
                    <a:pt x="521" y="953"/>
                  </a:cubicBezTo>
                  <a:cubicBezTo>
                    <a:pt x="521" y="950"/>
                    <a:pt x="518" y="947"/>
                    <a:pt x="516" y="944"/>
                  </a:cubicBezTo>
                  <a:cubicBezTo>
                    <a:pt x="515" y="947"/>
                    <a:pt x="511" y="950"/>
                    <a:pt x="511" y="953"/>
                  </a:cubicBezTo>
                  <a:cubicBezTo>
                    <a:pt x="511" y="982"/>
                    <a:pt x="511" y="1012"/>
                    <a:pt x="511" y="1042"/>
                  </a:cubicBezTo>
                  <a:cubicBezTo>
                    <a:pt x="511" y="1046"/>
                    <a:pt x="511" y="1050"/>
                    <a:pt x="511" y="1055"/>
                  </a:cubicBezTo>
                  <a:cubicBezTo>
                    <a:pt x="401" y="1078"/>
                    <a:pt x="292" y="1101"/>
                    <a:pt x="182" y="1124"/>
                  </a:cubicBezTo>
                  <a:cubicBezTo>
                    <a:pt x="182" y="1119"/>
                    <a:pt x="182" y="1115"/>
                    <a:pt x="182" y="1111"/>
                  </a:cubicBezTo>
                  <a:cubicBezTo>
                    <a:pt x="182" y="838"/>
                    <a:pt x="183" y="564"/>
                    <a:pt x="183" y="291"/>
                  </a:cubicBezTo>
                  <a:cubicBezTo>
                    <a:pt x="183" y="243"/>
                    <a:pt x="183" y="195"/>
                    <a:pt x="183" y="147"/>
                  </a:cubicBezTo>
                  <a:cubicBezTo>
                    <a:pt x="183" y="137"/>
                    <a:pt x="180" y="134"/>
                    <a:pt x="171" y="134"/>
                  </a:cubicBezTo>
                  <a:cubicBezTo>
                    <a:pt x="141" y="135"/>
                    <a:pt x="111" y="135"/>
                    <a:pt x="82" y="134"/>
                  </a:cubicBezTo>
                  <a:cubicBezTo>
                    <a:pt x="71" y="134"/>
                    <a:pt x="69" y="137"/>
                    <a:pt x="69" y="147"/>
                  </a:cubicBezTo>
                  <a:cubicBezTo>
                    <a:pt x="69" y="445"/>
                    <a:pt x="69" y="743"/>
                    <a:pt x="69" y="1040"/>
                  </a:cubicBezTo>
                  <a:cubicBezTo>
                    <a:pt x="69" y="1045"/>
                    <a:pt x="69" y="1050"/>
                    <a:pt x="69" y="1055"/>
                  </a:cubicBezTo>
                  <a:close/>
                  <a:moveTo>
                    <a:pt x="511" y="592"/>
                  </a:moveTo>
                  <a:cubicBezTo>
                    <a:pt x="511" y="676"/>
                    <a:pt x="511" y="760"/>
                    <a:pt x="511" y="843"/>
                  </a:cubicBezTo>
                  <a:cubicBezTo>
                    <a:pt x="511" y="848"/>
                    <a:pt x="508" y="857"/>
                    <a:pt x="516" y="857"/>
                  </a:cubicBezTo>
                  <a:cubicBezTo>
                    <a:pt x="525" y="858"/>
                    <a:pt x="521" y="849"/>
                    <a:pt x="521" y="844"/>
                  </a:cubicBezTo>
                  <a:cubicBezTo>
                    <a:pt x="522" y="677"/>
                    <a:pt x="522" y="509"/>
                    <a:pt x="521" y="342"/>
                  </a:cubicBezTo>
                  <a:cubicBezTo>
                    <a:pt x="521" y="337"/>
                    <a:pt x="525" y="330"/>
                    <a:pt x="516" y="329"/>
                  </a:cubicBezTo>
                  <a:cubicBezTo>
                    <a:pt x="515" y="329"/>
                    <a:pt x="511" y="338"/>
                    <a:pt x="511" y="342"/>
                  </a:cubicBezTo>
                  <a:cubicBezTo>
                    <a:pt x="511" y="426"/>
                    <a:pt x="511" y="509"/>
                    <a:pt x="511" y="592"/>
                  </a:cubicBezTo>
                  <a:close/>
                  <a:moveTo>
                    <a:pt x="321" y="634"/>
                  </a:moveTo>
                  <a:cubicBezTo>
                    <a:pt x="319" y="633"/>
                    <a:pt x="318" y="632"/>
                    <a:pt x="317" y="632"/>
                  </a:cubicBezTo>
                  <a:cubicBezTo>
                    <a:pt x="291" y="630"/>
                    <a:pt x="265" y="628"/>
                    <a:pt x="240" y="627"/>
                  </a:cubicBezTo>
                  <a:cubicBezTo>
                    <a:pt x="231" y="627"/>
                    <a:pt x="224" y="634"/>
                    <a:pt x="225" y="641"/>
                  </a:cubicBezTo>
                  <a:cubicBezTo>
                    <a:pt x="225" y="650"/>
                    <a:pt x="233" y="655"/>
                    <a:pt x="242" y="653"/>
                  </a:cubicBezTo>
                  <a:cubicBezTo>
                    <a:pt x="255" y="650"/>
                    <a:pt x="268" y="647"/>
                    <a:pt x="281" y="644"/>
                  </a:cubicBezTo>
                  <a:cubicBezTo>
                    <a:pt x="294" y="641"/>
                    <a:pt x="307" y="638"/>
                    <a:pt x="321" y="634"/>
                  </a:cubicBezTo>
                  <a:close/>
                  <a:moveTo>
                    <a:pt x="521" y="190"/>
                  </a:moveTo>
                  <a:cubicBezTo>
                    <a:pt x="521" y="174"/>
                    <a:pt x="522" y="159"/>
                    <a:pt x="521" y="143"/>
                  </a:cubicBezTo>
                  <a:cubicBezTo>
                    <a:pt x="521" y="140"/>
                    <a:pt x="518" y="137"/>
                    <a:pt x="517" y="134"/>
                  </a:cubicBezTo>
                  <a:cubicBezTo>
                    <a:pt x="515" y="137"/>
                    <a:pt x="511" y="140"/>
                    <a:pt x="511" y="142"/>
                  </a:cubicBezTo>
                  <a:cubicBezTo>
                    <a:pt x="511" y="174"/>
                    <a:pt x="511" y="206"/>
                    <a:pt x="511" y="238"/>
                  </a:cubicBezTo>
                  <a:cubicBezTo>
                    <a:pt x="511" y="240"/>
                    <a:pt x="514" y="243"/>
                    <a:pt x="516" y="246"/>
                  </a:cubicBezTo>
                  <a:cubicBezTo>
                    <a:pt x="518" y="243"/>
                    <a:pt x="521" y="240"/>
                    <a:pt x="521" y="238"/>
                  </a:cubicBezTo>
                  <a:cubicBezTo>
                    <a:pt x="522" y="222"/>
                    <a:pt x="521" y="206"/>
                    <a:pt x="521" y="19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296185" y="2785857"/>
            <a:ext cx="2679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India or Abroad?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7834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21</a:t>
            </a:fld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1504DF71-1CBC-47AE-B330-1440CF7E44DE}"/>
              </a:ext>
            </a:extLst>
          </p:cNvPr>
          <p:cNvSpPr/>
          <p:nvPr/>
        </p:nvSpPr>
        <p:spPr>
          <a:xfrm>
            <a:off x="3972371" y="1490100"/>
            <a:ext cx="3416300" cy="34163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F53DB4E-EEF6-4BF5-AB65-BF3F01695DC5}"/>
              </a:ext>
            </a:extLst>
          </p:cNvPr>
          <p:cNvSpPr/>
          <p:nvPr/>
        </p:nvSpPr>
        <p:spPr>
          <a:xfrm>
            <a:off x="4289871" y="1798554"/>
            <a:ext cx="2781300" cy="2781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88917" y="4484984"/>
            <a:ext cx="3620314" cy="1255384"/>
            <a:chOff x="544117" y="4172297"/>
            <a:chExt cx="3620314" cy="1255384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xmlns="" id="{72E3224A-48F0-4040-8D92-2C7BE95BB758}"/>
                </a:ext>
              </a:extLst>
            </p:cNvPr>
            <p:cNvSpPr/>
            <p:nvPr/>
          </p:nvSpPr>
          <p:spPr>
            <a:xfrm rot="3964757">
              <a:off x="3564270" y="4100950"/>
              <a:ext cx="330200" cy="870123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" name="Rectangle: Rounded Corners 5">
              <a:extLst>
                <a:ext uri="{FF2B5EF4-FFF2-40B4-BE49-F238E27FC236}">
                  <a16:creationId xmlns:a16="http://schemas.microsoft.com/office/drawing/2014/main" xmlns="" id="{ED2CA71B-2ACA-4DEE-95FD-5C8AA6931574}"/>
                </a:ext>
              </a:extLst>
            </p:cNvPr>
            <p:cNvSpPr/>
            <p:nvPr/>
          </p:nvSpPr>
          <p:spPr>
            <a:xfrm>
              <a:off x="544117" y="4172297"/>
              <a:ext cx="2913903" cy="1255384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DC2CBB4-83C8-4663-8CE9-A945B2A34681}"/>
                </a:ext>
              </a:extLst>
            </p:cNvPr>
            <p:cNvSpPr txBox="1"/>
            <p:nvPr/>
          </p:nvSpPr>
          <p:spPr>
            <a:xfrm>
              <a:off x="773769" y="4358663"/>
              <a:ext cx="24048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Understanding</a:t>
              </a:r>
              <a:r>
                <a:rPr kumimoji="0" lang="en-US" sz="2800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</a:rPr>
                <a:t> the system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2911" y="2794514"/>
            <a:ext cx="3413870" cy="1255384"/>
            <a:chOff x="502911" y="2586600"/>
            <a:chExt cx="3413870" cy="1255384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xmlns="" id="{58D32251-7912-4CDD-9259-D8AEDE66BEFC}"/>
                </a:ext>
              </a:extLst>
            </p:cNvPr>
            <p:cNvSpPr/>
            <p:nvPr/>
          </p:nvSpPr>
          <p:spPr>
            <a:xfrm rot="5247443">
              <a:off x="3316620" y="2748401"/>
              <a:ext cx="330200" cy="870123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Rectangle: Rounded Corners 1">
              <a:extLst>
                <a:ext uri="{FF2B5EF4-FFF2-40B4-BE49-F238E27FC236}">
                  <a16:creationId xmlns:a16="http://schemas.microsoft.com/office/drawing/2014/main" xmlns="" id="{3821C87F-D089-4900-9B9E-D7920FDFDCAE}"/>
                </a:ext>
              </a:extLst>
            </p:cNvPr>
            <p:cNvSpPr/>
            <p:nvPr/>
          </p:nvSpPr>
          <p:spPr>
            <a:xfrm>
              <a:off x="502911" y="2586600"/>
              <a:ext cx="2686050" cy="1255384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AB0BC29-3C86-436A-BA37-871EAACC46D1}"/>
                </a:ext>
              </a:extLst>
            </p:cNvPr>
            <p:cNvSpPr txBox="1"/>
            <p:nvPr/>
          </p:nvSpPr>
          <p:spPr>
            <a:xfrm>
              <a:off x="1025075" y="2737238"/>
              <a:ext cx="20670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 smtClean="0"/>
                <a:t>Root to    culture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02911" y="1493269"/>
            <a:ext cx="3644237" cy="927466"/>
            <a:chOff x="502911" y="1321938"/>
            <a:chExt cx="3644237" cy="927466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xmlns="" id="{BD5BBCC8-5D0D-4FD7-A9A5-E5EDAAF07937}"/>
                </a:ext>
              </a:extLst>
            </p:cNvPr>
            <p:cNvSpPr/>
            <p:nvPr/>
          </p:nvSpPr>
          <p:spPr>
            <a:xfrm rot="6556496">
              <a:off x="3553557" y="1416667"/>
              <a:ext cx="330200" cy="856983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xmlns="" id="{99F2D68C-917F-4D0C-8E8B-8B0D0321F1DF}"/>
                </a:ext>
              </a:extLst>
            </p:cNvPr>
            <p:cNvSpPr/>
            <p:nvPr/>
          </p:nvSpPr>
          <p:spPr>
            <a:xfrm>
              <a:off x="502911" y="1321938"/>
              <a:ext cx="2955110" cy="9274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50AD01D-4CD0-4E97-86C6-9210FF300D58}"/>
                </a:ext>
              </a:extLst>
            </p:cNvPr>
            <p:cNvSpPr txBox="1"/>
            <p:nvPr/>
          </p:nvSpPr>
          <p:spPr>
            <a:xfrm>
              <a:off x="1331403" y="1517011"/>
              <a:ext cx="2067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Family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469671" y="1810312"/>
            <a:ext cx="3457717" cy="1134075"/>
            <a:chOff x="7469671" y="1810312"/>
            <a:chExt cx="3457717" cy="1134075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xmlns="" id="{5D6FFB8C-43C0-4CD4-A3D5-2AAA84890533}"/>
                </a:ext>
              </a:extLst>
            </p:cNvPr>
            <p:cNvSpPr/>
            <p:nvPr/>
          </p:nvSpPr>
          <p:spPr>
            <a:xfrm rot="14360267">
              <a:off x="7710033" y="2124041"/>
              <a:ext cx="356126" cy="836850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" name="Rectangle: Rounded Corners 8">
              <a:extLst>
                <a:ext uri="{FF2B5EF4-FFF2-40B4-BE49-F238E27FC236}">
                  <a16:creationId xmlns:a16="http://schemas.microsoft.com/office/drawing/2014/main" xmlns="" id="{F0F7D4B2-5C42-4B8D-9B44-D6FFCE779411}"/>
                </a:ext>
              </a:extLst>
            </p:cNvPr>
            <p:cNvSpPr/>
            <p:nvPr/>
          </p:nvSpPr>
          <p:spPr>
            <a:xfrm>
              <a:off x="8031789" y="1810312"/>
              <a:ext cx="2895599" cy="1134075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48DCDA7-1221-4F37-B307-D66695EC57DF}"/>
                </a:ext>
              </a:extLst>
            </p:cNvPr>
            <p:cNvSpPr txBox="1"/>
            <p:nvPr/>
          </p:nvSpPr>
          <p:spPr>
            <a:xfrm>
              <a:off x="8494831" y="1918950"/>
              <a:ext cx="23439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 smtClean="0"/>
                <a:t>Can’t Travel/ enjoy life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22709" y="4521374"/>
            <a:ext cx="3842496" cy="966498"/>
            <a:chOff x="6944743" y="4651169"/>
            <a:chExt cx="3842496" cy="966498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xmlns="" id="{D94DCED0-CED1-4ACE-89F4-C8E7123A95FC}"/>
                </a:ext>
              </a:extLst>
            </p:cNvPr>
            <p:cNvSpPr/>
            <p:nvPr/>
          </p:nvSpPr>
          <p:spPr>
            <a:xfrm rot="17358869">
              <a:off x="7214705" y="4515814"/>
              <a:ext cx="330200" cy="870123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7" name="Rectangle: Rounded Corners 10">
              <a:extLst>
                <a:ext uri="{FF2B5EF4-FFF2-40B4-BE49-F238E27FC236}">
                  <a16:creationId xmlns:a16="http://schemas.microsoft.com/office/drawing/2014/main" xmlns="" id="{0768B0DB-591D-4FB9-AC66-5AA722E48553}"/>
                </a:ext>
              </a:extLst>
            </p:cNvPr>
            <p:cNvSpPr/>
            <p:nvPr/>
          </p:nvSpPr>
          <p:spPr>
            <a:xfrm>
              <a:off x="7623725" y="4651169"/>
              <a:ext cx="3163514" cy="96649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92AE5F8-6D59-40E0-97B0-C1CD013DDDCE}"/>
                </a:ext>
              </a:extLst>
            </p:cNvPr>
            <p:cNvSpPr txBox="1"/>
            <p:nvPr/>
          </p:nvSpPr>
          <p:spPr>
            <a:xfrm>
              <a:off x="8031790" y="4855589"/>
              <a:ext cx="2067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 smtClean="0"/>
                <a:t>Poor science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D74D588-B338-4998-ACA4-3B9ADC3419E4}"/>
              </a:ext>
            </a:extLst>
          </p:cNvPr>
          <p:cNvSpPr txBox="1"/>
          <p:nvPr/>
        </p:nvSpPr>
        <p:spPr>
          <a:xfrm>
            <a:off x="4805234" y="2921852"/>
            <a:ext cx="2072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chemeClr val="bg1"/>
                </a:solidFill>
              </a:rPr>
              <a:t>Indian PhD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7372996" y="3216497"/>
            <a:ext cx="3546141" cy="1062263"/>
            <a:chOff x="7381248" y="3087618"/>
            <a:chExt cx="3546141" cy="1062263"/>
          </a:xfrm>
        </p:grpSpPr>
        <p:sp>
          <p:nvSpPr>
            <p:cNvPr id="16" name="Rectangle: Rounded Corners 9">
              <a:extLst>
                <a:ext uri="{FF2B5EF4-FFF2-40B4-BE49-F238E27FC236}">
                  <a16:creationId xmlns:a16="http://schemas.microsoft.com/office/drawing/2014/main" xmlns="" id="{9AA9A457-8529-486D-B09C-806683258232}"/>
                </a:ext>
              </a:extLst>
            </p:cNvPr>
            <p:cNvSpPr/>
            <p:nvPr/>
          </p:nvSpPr>
          <p:spPr>
            <a:xfrm>
              <a:off x="8152722" y="3087618"/>
              <a:ext cx="2686050" cy="106226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2D56978-6706-4B76-ADC3-CCB84BA10F0C}"/>
                </a:ext>
              </a:extLst>
            </p:cNvPr>
            <p:cNvSpPr txBox="1"/>
            <p:nvPr/>
          </p:nvSpPr>
          <p:spPr>
            <a:xfrm>
              <a:off x="8860382" y="3134173"/>
              <a:ext cx="20670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Takes eternal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xmlns="" id="{74679F57-1F08-46E3-B260-02B357B1EF27}"/>
                </a:ext>
              </a:extLst>
            </p:cNvPr>
            <p:cNvSpPr/>
            <p:nvPr/>
          </p:nvSpPr>
          <p:spPr>
            <a:xfrm rot="16200000">
              <a:off x="7665243" y="3145829"/>
              <a:ext cx="330200" cy="898190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59029" y="730015"/>
            <a:ext cx="834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Pros</a:t>
            </a:r>
            <a:endParaRPr lang="en-IN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185705" y="5805599"/>
            <a:ext cx="99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Myths</a:t>
            </a:r>
            <a:endParaRPr lang="en-IN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929063" y="700084"/>
            <a:ext cx="7758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Indian PhD</a:t>
            </a:r>
            <a:endParaRPr lang="en-IN" sz="6000" dirty="0"/>
          </a:p>
        </p:txBody>
      </p:sp>
      <p:sp>
        <p:nvSpPr>
          <p:cNvPr id="29" name="TextBox 28"/>
          <p:cNvSpPr txBox="1"/>
          <p:nvPr/>
        </p:nvSpPr>
        <p:spPr>
          <a:xfrm>
            <a:off x="2131417" y="46391"/>
            <a:ext cx="830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Disclaimer! All pros and myths can not be generalised. They do vary from case to cases.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1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22</a:t>
            </a:fld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1504DF71-1CBC-47AE-B330-1440CF7E44DE}"/>
              </a:ext>
            </a:extLst>
          </p:cNvPr>
          <p:cNvSpPr/>
          <p:nvPr/>
        </p:nvSpPr>
        <p:spPr>
          <a:xfrm>
            <a:off x="3972371" y="1490100"/>
            <a:ext cx="3416300" cy="34163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F53DB4E-EEF6-4BF5-AB65-BF3F01695DC5}"/>
              </a:ext>
            </a:extLst>
          </p:cNvPr>
          <p:cNvSpPr/>
          <p:nvPr/>
        </p:nvSpPr>
        <p:spPr>
          <a:xfrm>
            <a:off x="4289871" y="1798554"/>
            <a:ext cx="2781300" cy="2781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222613" y="4665730"/>
            <a:ext cx="3365031" cy="1075057"/>
            <a:chOff x="6944743" y="4651169"/>
            <a:chExt cx="3365031" cy="1075057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xmlns="" id="{D94DCED0-CED1-4ACE-89F4-C8E7123A95FC}"/>
                </a:ext>
              </a:extLst>
            </p:cNvPr>
            <p:cNvSpPr/>
            <p:nvPr/>
          </p:nvSpPr>
          <p:spPr>
            <a:xfrm rot="17358869">
              <a:off x="7214705" y="4515814"/>
              <a:ext cx="330200" cy="870123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7" name="Rectangle: Rounded Corners 10">
              <a:extLst>
                <a:ext uri="{FF2B5EF4-FFF2-40B4-BE49-F238E27FC236}">
                  <a16:creationId xmlns:a16="http://schemas.microsoft.com/office/drawing/2014/main" xmlns="" id="{0768B0DB-591D-4FB9-AC66-5AA722E48553}"/>
                </a:ext>
              </a:extLst>
            </p:cNvPr>
            <p:cNvSpPr/>
            <p:nvPr/>
          </p:nvSpPr>
          <p:spPr>
            <a:xfrm>
              <a:off x="7623725" y="4651169"/>
              <a:ext cx="2686049" cy="107505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+mn-cs"/>
                </a:rPr>
                <a:t>Quality PhD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4860" y="4347108"/>
            <a:ext cx="3856319" cy="1633302"/>
            <a:chOff x="308112" y="4172297"/>
            <a:chExt cx="3856319" cy="1633302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xmlns="" id="{72E3224A-48F0-4040-8D92-2C7BE95BB758}"/>
                </a:ext>
              </a:extLst>
            </p:cNvPr>
            <p:cNvSpPr/>
            <p:nvPr/>
          </p:nvSpPr>
          <p:spPr>
            <a:xfrm rot="3964757">
              <a:off x="3564270" y="4100950"/>
              <a:ext cx="330200" cy="870123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" name="Rectangle: Rounded Corners 5">
              <a:extLst>
                <a:ext uri="{FF2B5EF4-FFF2-40B4-BE49-F238E27FC236}">
                  <a16:creationId xmlns:a16="http://schemas.microsoft.com/office/drawing/2014/main" xmlns="" id="{ED2CA71B-2ACA-4DEE-95FD-5C8AA6931574}"/>
                </a:ext>
              </a:extLst>
            </p:cNvPr>
            <p:cNvSpPr/>
            <p:nvPr/>
          </p:nvSpPr>
          <p:spPr>
            <a:xfrm>
              <a:off x="308112" y="4172297"/>
              <a:ext cx="3149909" cy="163330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DC2CBB4-83C8-4663-8CE9-A945B2A34681}"/>
                </a:ext>
              </a:extLst>
            </p:cNvPr>
            <p:cNvSpPr txBox="1"/>
            <p:nvPr/>
          </p:nvSpPr>
          <p:spPr>
            <a:xfrm>
              <a:off x="714233" y="4341231"/>
              <a:ext cx="24048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Adjusting to Indian</a:t>
              </a:r>
              <a:r>
                <a:rPr kumimoji="0" lang="en-US" sz="2800" b="1" i="0" u="none" strike="noStrike" kern="1200" cap="none" spc="0" normalizeH="0" noProof="0" dirty="0" smtClean="0">
                  <a:ln>
                    <a:noFill/>
                  </a:ln>
                  <a:effectLst/>
                  <a:uLnTx/>
                  <a:uFillTx/>
                </a:rPr>
                <a:t> system later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1184" y="3244323"/>
            <a:ext cx="3343147" cy="843088"/>
            <a:chOff x="573634" y="2744634"/>
            <a:chExt cx="3343147" cy="843088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xmlns="" id="{58D32251-7912-4CDD-9259-D8AEDE66BEFC}"/>
                </a:ext>
              </a:extLst>
            </p:cNvPr>
            <p:cNvSpPr/>
            <p:nvPr/>
          </p:nvSpPr>
          <p:spPr>
            <a:xfrm rot="5247443">
              <a:off x="3316620" y="2748401"/>
              <a:ext cx="330200" cy="870123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Rectangle: Rounded Corners 1">
              <a:extLst>
                <a:ext uri="{FF2B5EF4-FFF2-40B4-BE49-F238E27FC236}">
                  <a16:creationId xmlns:a16="http://schemas.microsoft.com/office/drawing/2014/main" xmlns="" id="{3821C87F-D089-4900-9B9E-D7920FDFDCAE}"/>
                </a:ext>
              </a:extLst>
            </p:cNvPr>
            <p:cNvSpPr/>
            <p:nvPr/>
          </p:nvSpPr>
          <p:spPr>
            <a:xfrm>
              <a:off x="573634" y="2744634"/>
              <a:ext cx="2686050" cy="843088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AB0BC29-3C86-436A-BA37-871EAACC46D1}"/>
                </a:ext>
              </a:extLst>
            </p:cNvPr>
            <p:cNvSpPr txBox="1"/>
            <p:nvPr/>
          </p:nvSpPr>
          <p:spPr>
            <a:xfrm>
              <a:off x="1274496" y="2899946"/>
              <a:ext cx="2067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 smtClean="0"/>
                <a:t>Racism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8948" y="1793862"/>
            <a:ext cx="3375177" cy="954107"/>
            <a:chOff x="771971" y="1321500"/>
            <a:chExt cx="3375177" cy="954107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xmlns="" id="{BD5BBCC8-5D0D-4FD7-A9A5-E5EDAAF07937}"/>
                </a:ext>
              </a:extLst>
            </p:cNvPr>
            <p:cNvSpPr/>
            <p:nvPr/>
          </p:nvSpPr>
          <p:spPr>
            <a:xfrm rot="6556496">
              <a:off x="3553557" y="1416667"/>
              <a:ext cx="330200" cy="856983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xmlns="" id="{99F2D68C-917F-4D0C-8E8B-8B0D0321F1DF}"/>
                </a:ext>
              </a:extLst>
            </p:cNvPr>
            <p:cNvSpPr/>
            <p:nvPr/>
          </p:nvSpPr>
          <p:spPr>
            <a:xfrm>
              <a:off x="771971" y="1321938"/>
              <a:ext cx="2686050" cy="9274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50AD01D-4CD0-4E97-86C6-9210FF300D58}"/>
                </a:ext>
              </a:extLst>
            </p:cNvPr>
            <p:cNvSpPr txBox="1"/>
            <p:nvPr/>
          </p:nvSpPr>
          <p:spPr>
            <a:xfrm>
              <a:off x="1391014" y="1321500"/>
              <a:ext cx="20670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Mental Health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356856" y="1680719"/>
            <a:ext cx="3248169" cy="1059515"/>
            <a:chOff x="7469671" y="1810312"/>
            <a:chExt cx="3248169" cy="1059515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xmlns="" id="{5D6FFB8C-43C0-4CD4-A3D5-2AAA84890533}"/>
                </a:ext>
              </a:extLst>
            </p:cNvPr>
            <p:cNvSpPr/>
            <p:nvPr/>
          </p:nvSpPr>
          <p:spPr>
            <a:xfrm rot="14360267">
              <a:off x="7710033" y="2124041"/>
              <a:ext cx="356126" cy="836850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" name="Rectangle: Rounded Corners 8">
              <a:extLst>
                <a:ext uri="{FF2B5EF4-FFF2-40B4-BE49-F238E27FC236}">
                  <a16:creationId xmlns:a16="http://schemas.microsoft.com/office/drawing/2014/main" xmlns="" id="{F0F7D4B2-5C42-4B8D-9B44-D6FFCE779411}"/>
                </a:ext>
              </a:extLst>
            </p:cNvPr>
            <p:cNvSpPr/>
            <p:nvPr/>
          </p:nvSpPr>
          <p:spPr>
            <a:xfrm>
              <a:off x="8031790" y="1810312"/>
              <a:ext cx="2686050" cy="1059515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48DCDA7-1221-4F37-B307-D66695EC57DF}"/>
                </a:ext>
              </a:extLst>
            </p:cNvPr>
            <p:cNvSpPr txBox="1"/>
            <p:nvPr/>
          </p:nvSpPr>
          <p:spPr>
            <a:xfrm>
              <a:off x="8341311" y="1871740"/>
              <a:ext cx="20670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 smtClean="0"/>
                <a:t>Lot of Money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D74D588-B338-4998-ACA4-3B9ADC3419E4}"/>
              </a:ext>
            </a:extLst>
          </p:cNvPr>
          <p:cNvSpPr txBox="1"/>
          <p:nvPr/>
        </p:nvSpPr>
        <p:spPr>
          <a:xfrm>
            <a:off x="4289871" y="2921852"/>
            <a:ext cx="293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rPr>
              <a:t>Abroad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379805" y="3047766"/>
            <a:ext cx="3402576" cy="1255384"/>
            <a:chOff x="7381248" y="3120374"/>
            <a:chExt cx="3402576" cy="1255384"/>
          </a:xfrm>
        </p:grpSpPr>
        <p:sp>
          <p:nvSpPr>
            <p:cNvPr id="16" name="Rectangle: Rounded Corners 9">
              <a:extLst>
                <a:ext uri="{FF2B5EF4-FFF2-40B4-BE49-F238E27FC236}">
                  <a16:creationId xmlns:a16="http://schemas.microsoft.com/office/drawing/2014/main" xmlns="" id="{9AA9A457-8529-486D-B09C-806683258232}"/>
                </a:ext>
              </a:extLst>
            </p:cNvPr>
            <p:cNvSpPr/>
            <p:nvPr/>
          </p:nvSpPr>
          <p:spPr>
            <a:xfrm>
              <a:off x="8097774" y="3120374"/>
              <a:ext cx="2686050" cy="1255384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2D56978-6706-4B76-ADC3-CCB84BA10F0C}"/>
                </a:ext>
              </a:extLst>
            </p:cNvPr>
            <p:cNvSpPr txBox="1"/>
            <p:nvPr/>
          </p:nvSpPr>
          <p:spPr>
            <a:xfrm>
              <a:off x="8589515" y="3276367"/>
              <a:ext cx="20670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Supercool advisors</a:t>
              </a: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xmlns="" id="{74679F57-1F08-46E3-B260-02B357B1EF27}"/>
                </a:ext>
              </a:extLst>
            </p:cNvPr>
            <p:cNvSpPr/>
            <p:nvPr/>
          </p:nvSpPr>
          <p:spPr>
            <a:xfrm rot="16200000">
              <a:off x="7665243" y="3145829"/>
              <a:ext cx="330200" cy="898190"/>
            </a:xfrm>
            <a:prstGeom prst="triangle">
              <a:avLst>
                <a:gd name="adj" fmla="val 705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42001" y="89544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Cons</a:t>
            </a:r>
            <a:endParaRPr lang="en-IN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966750" y="5839298"/>
            <a:ext cx="997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Myths</a:t>
            </a:r>
            <a:endParaRPr lang="en-IN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929063" y="700084"/>
            <a:ext cx="7758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PhD in abroad</a:t>
            </a:r>
            <a:endParaRPr lang="en-IN" sz="6000" dirty="0"/>
          </a:p>
        </p:txBody>
      </p:sp>
      <p:sp>
        <p:nvSpPr>
          <p:cNvPr id="29" name="TextBox 28"/>
          <p:cNvSpPr txBox="1"/>
          <p:nvPr/>
        </p:nvSpPr>
        <p:spPr>
          <a:xfrm>
            <a:off x="2131417" y="46391"/>
            <a:ext cx="830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Disclaimer! All cons and myths can not be generalised. They do vary from case to cases.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23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29063" y="700084"/>
            <a:ext cx="7758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What do you think?</a:t>
            </a:r>
            <a:endParaRPr lang="en-IN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9"/>
          <a:stretch/>
        </p:blipFill>
        <p:spPr>
          <a:xfrm>
            <a:off x="461962" y="1500188"/>
            <a:ext cx="4667250" cy="3881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924348"/>
            <a:ext cx="2671763" cy="26717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70639" y="2039734"/>
            <a:ext cx="553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hlinkClick r:id="rId5"/>
              </a:rPr>
              <a:t>https://www.menti.com/a86uezqgvr</a:t>
            </a:r>
            <a:endParaRPr lang="en-IN" sz="2800" dirty="0" smtClean="0"/>
          </a:p>
        </p:txBody>
      </p:sp>
    </p:spTree>
    <p:extLst>
      <p:ext uri="{BB962C8B-B14F-4D97-AF65-F5344CB8AC3E}">
        <p14:creationId xmlns:p14="http://schemas.microsoft.com/office/powerpoint/2010/main" val="12188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24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29063" y="700084"/>
            <a:ext cx="7758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#</a:t>
            </a:r>
            <a:r>
              <a:rPr lang="en-IN" sz="6000" dirty="0" err="1" smtClean="0"/>
              <a:t>GeoGRExit</a:t>
            </a:r>
            <a:endParaRPr lang="en-IN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74" y="1715746"/>
            <a:ext cx="2718560" cy="4174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9" y="384864"/>
            <a:ext cx="5876925" cy="5505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77909" y="1919996"/>
            <a:ext cx="3225250" cy="3970318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Sense of superiority still remains.</a:t>
            </a:r>
          </a:p>
          <a:p>
            <a:r>
              <a:rPr lang="en-IN" sz="2800" dirty="0" smtClean="0"/>
              <a:t>When I told the same, people laughed, </a:t>
            </a:r>
          </a:p>
          <a:p>
            <a:r>
              <a:rPr lang="en-IN" sz="2800" dirty="0" smtClean="0"/>
              <a:t>Now Americans are telling</a:t>
            </a:r>
            <a:endParaRPr lang="en-IN" sz="2800" dirty="0"/>
          </a:p>
          <a:p>
            <a:r>
              <a:rPr lang="en-IN" sz="2800" dirty="0" smtClean="0"/>
              <a:t>So, people are accepting.</a:t>
            </a:r>
          </a:p>
        </p:txBody>
      </p:sp>
    </p:spTree>
    <p:extLst>
      <p:ext uri="{BB962C8B-B14F-4D97-AF65-F5344CB8AC3E}">
        <p14:creationId xmlns:p14="http://schemas.microsoft.com/office/powerpoint/2010/main" val="103550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25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568459" y="700084"/>
            <a:ext cx="4118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Networking</a:t>
            </a:r>
            <a:endParaRPr lang="en-IN" sz="6000" dirty="0"/>
          </a:p>
        </p:txBody>
      </p:sp>
      <p:grpSp>
        <p:nvGrpSpPr>
          <p:cNvPr id="7" name="Group 6"/>
          <p:cNvGrpSpPr/>
          <p:nvPr/>
        </p:nvGrpSpPr>
        <p:grpSpPr>
          <a:xfrm>
            <a:off x="8225417" y="3401999"/>
            <a:ext cx="1239473" cy="1242994"/>
            <a:chOff x="2257425" y="2868613"/>
            <a:chExt cx="1117600" cy="1120775"/>
          </a:xfrm>
        </p:grpSpPr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32380" y="4176857"/>
            <a:ext cx="1371536" cy="1375432"/>
            <a:chOff x="2257425" y="2865383"/>
            <a:chExt cx="1117600" cy="1120775"/>
          </a:xfrm>
        </p:grpSpPr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2257425" y="286538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425901" y="2249506"/>
            <a:ext cx="615197" cy="616945"/>
            <a:chOff x="2257425" y="2868613"/>
            <a:chExt cx="1117600" cy="1120775"/>
          </a:xfrm>
        </p:grpSpPr>
        <p:sp>
          <p:nvSpPr>
            <p:cNvPr id="72" name="Freeform 71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45588" y="1426141"/>
            <a:ext cx="892025" cy="894559"/>
            <a:chOff x="2257425" y="2868613"/>
            <a:chExt cx="1117600" cy="1120775"/>
          </a:xfrm>
        </p:grpSpPr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87558" y="2366974"/>
            <a:ext cx="847657" cy="850065"/>
            <a:chOff x="2257425" y="2868613"/>
            <a:chExt cx="1117600" cy="1120775"/>
          </a:xfrm>
        </p:grpSpPr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90788" y="3495128"/>
            <a:ext cx="1286694" cy="1290349"/>
            <a:chOff x="2257425" y="2868613"/>
            <a:chExt cx="1117600" cy="1120775"/>
          </a:xfrm>
        </p:grpSpPr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35383" y="4429478"/>
            <a:ext cx="889911" cy="892439"/>
            <a:chOff x="2257425" y="2868613"/>
            <a:chExt cx="1117600" cy="1120775"/>
          </a:xfrm>
        </p:grpSpPr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54240" y="5022194"/>
            <a:ext cx="597747" cy="599445"/>
            <a:chOff x="2257425" y="2868613"/>
            <a:chExt cx="1117600" cy="1120775"/>
          </a:xfrm>
        </p:grpSpPr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51018" y="2392951"/>
            <a:ext cx="1759884" cy="1764883"/>
            <a:chOff x="2257425" y="2868613"/>
            <a:chExt cx="1117600" cy="1120775"/>
          </a:xfrm>
        </p:grpSpPr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45291" y="1989823"/>
            <a:ext cx="2308475" cy="2315032"/>
            <a:chOff x="2257425" y="2868613"/>
            <a:chExt cx="1117600" cy="1120775"/>
          </a:xfrm>
        </p:grpSpPr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590800" y="3460751"/>
              <a:ext cx="441325" cy="288925"/>
            </a:xfrm>
            <a:custGeom>
              <a:avLst/>
              <a:gdLst>
                <a:gd name="T0" fmla="*/ 70 w 138"/>
                <a:gd name="T1" fmla="*/ 73 h 90"/>
                <a:gd name="T2" fmla="*/ 94 w 138"/>
                <a:gd name="T3" fmla="*/ 0 h 90"/>
                <a:gd name="T4" fmla="*/ 111 w 138"/>
                <a:gd name="T5" fmla="*/ 5 h 90"/>
                <a:gd name="T6" fmla="*/ 123 w 138"/>
                <a:gd name="T7" fmla="*/ 10 h 90"/>
                <a:gd name="T8" fmla="*/ 133 w 138"/>
                <a:gd name="T9" fmla="*/ 21 h 90"/>
                <a:gd name="T10" fmla="*/ 138 w 138"/>
                <a:gd name="T11" fmla="*/ 53 h 90"/>
                <a:gd name="T12" fmla="*/ 135 w 138"/>
                <a:gd name="T13" fmla="*/ 58 h 90"/>
                <a:gd name="T14" fmla="*/ 90 w 138"/>
                <a:gd name="T15" fmla="*/ 83 h 90"/>
                <a:gd name="T16" fmla="*/ 3 w 138"/>
                <a:gd name="T17" fmla="*/ 59 h 90"/>
                <a:gd name="T18" fmla="*/ 1 w 138"/>
                <a:gd name="T19" fmla="*/ 52 h 90"/>
                <a:gd name="T20" fmla="*/ 4 w 138"/>
                <a:gd name="T21" fmla="*/ 23 h 90"/>
                <a:gd name="T22" fmla="*/ 15 w 138"/>
                <a:gd name="T23" fmla="*/ 10 h 90"/>
                <a:gd name="T24" fmla="*/ 30 w 138"/>
                <a:gd name="T25" fmla="*/ 5 h 90"/>
                <a:gd name="T26" fmla="*/ 39 w 138"/>
                <a:gd name="T27" fmla="*/ 2 h 90"/>
                <a:gd name="T28" fmla="*/ 47 w 138"/>
                <a:gd name="T29" fmla="*/ 6 h 90"/>
                <a:gd name="T30" fmla="*/ 60 w 138"/>
                <a:gd name="T31" fmla="*/ 49 h 90"/>
                <a:gd name="T32" fmla="*/ 67 w 138"/>
                <a:gd name="T33" fmla="*/ 69 h 90"/>
                <a:gd name="T34" fmla="*/ 69 w 138"/>
                <a:gd name="T35" fmla="*/ 74 h 90"/>
                <a:gd name="T36" fmla="*/ 70 w 138"/>
                <a:gd name="T3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0">
                  <a:moveTo>
                    <a:pt x="70" y="73"/>
                  </a:moveTo>
                  <a:cubicBezTo>
                    <a:pt x="78" y="49"/>
                    <a:pt x="86" y="25"/>
                    <a:pt x="94" y="0"/>
                  </a:cubicBezTo>
                  <a:cubicBezTo>
                    <a:pt x="100" y="2"/>
                    <a:pt x="105" y="3"/>
                    <a:pt x="111" y="5"/>
                  </a:cubicBezTo>
                  <a:cubicBezTo>
                    <a:pt x="115" y="7"/>
                    <a:pt x="119" y="8"/>
                    <a:pt x="123" y="10"/>
                  </a:cubicBezTo>
                  <a:cubicBezTo>
                    <a:pt x="128" y="12"/>
                    <a:pt x="132" y="16"/>
                    <a:pt x="133" y="21"/>
                  </a:cubicBezTo>
                  <a:cubicBezTo>
                    <a:pt x="135" y="31"/>
                    <a:pt x="137" y="42"/>
                    <a:pt x="138" y="53"/>
                  </a:cubicBezTo>
                  <a:cubicBezTo>
                    <a:pt x="138" y="55"/>
                    <a:pt x="137" y="57"/>
                    <a:pt x="135" y="58"/>
                  </a:cubicBezTo>
                  <a:cubicBezTo>
                    <a:pt x="122" y="70"/>
                    <a:pt x="108" y="79"/>
                    <a:pt x="90" y="83"/>
                  </a:cubicBezTo>
                  <a:cubicBezTo>
                    <a:pt x="57" y="90"/>
                    <a:pt x="28" y="82"/>
                    <a:pt x="3" y="59"/>
                  </a:cubicBezTo>
                  <a:cubicBezTo>
                    <a:pt x="2" y="58"/>
                    <a:pt x="0" y="55"/>
                    <a:pt x="1" y="52"/>
                  </a:cubicBezTo>
                  <a:cubicBezTo>
                    <a:pt x="1" y="43"/>
                    <a:pt x="3" y="33"/>
                    <a:pt x="4" y="23"/>
                  </a:cubicBezTo>
                  <a:cubicBezTo>
                    <a:pt x="5" y="17"/>
                    <a:pt x="9" y="12"/>
                    <a:pt x="15" y="10"/>
                  </a:cubicBezTo>
                  <a:cubicBezTo>
                    <a:pt x="20" y="8"/>
                    <a:pt x="25" y="7"/>
                    <a:pt x="30" y="5"/>
                  </a:cubicBezTo>
                  <a:cubicBezTo>
                    <a:pt x="33" y="4"/>
                    <a:pt x="36" y="3"/>
                    <a:pt x="39" y="2"/>
                  </a:cubicBezTo>
                  <a:cubicBezTo>
                    <a:pt x="45" y="0"/>
                    <a:pt x="45" y="1"/>
                    <a:pt x="47" y="6"/>
                  </a:cubicBezTo>
                  <a:cubicBezTo>
                    <a:pt x="51" y="20"/>
                    <a:pt x="56" y="34"/>
                    <a:pt x="60" y="49"/>
                  </a:cubicBezTo>
                  <a:cubicBezTo>
                    <a:pt x="63" y="55"/>
                    <a:pt x="65" y="62"/>
                    <a:pt x="67" y="69"/>
                  </a:cubicBezTo>
                  <a:cubicBezTo>
                    <a:pt x="68" y="71"/>
                    <a:pt x="68" y="72"/>
                    <a:pt x="69" y="74"/>
                  </a:cubicBezTo>
                  <a:cubicBezTo>
                    <a:pt x="69" y="74"/>
                    <a:pt x="70" y="74"/>
                    <a:pt x="70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2670175" y="3170238"/>
              <a:ext cx="292100" cy="290513"/>
            </a:xfrm>
            <a:custGeom>
              <a:avLst/>
              <a:gdLst>
                <a:gd name="T0" fmla="*/ 44 w 91"/>
                <a:gd name="T1" fmla="*/ 0 h 91"/>
                <a:gd name="T2" fmla="*/ 72 w 91"/>
                <a:gd name="T3" fmla="*/ 13 h 91"/>
                <a:gd name="T4" fmla="*/ 75 w 91"/>
                <a:gd name="T5" fmla="*/ 17 h 91"/>
                <a:gd name="T6" fmla="*/ 83 w 91"/>
                <a:gd name="T7" fmla="*/ 32 h 91"/>
                <a:gd name="T8" fmla="*/ 77 w 91"/>
                <a:gd name="T9" fmla="*/ 56 h 91"/>
                <a:gd name="T10" fmla="*/ 74 w 91"/>
                <a:gd name="T11" fmla="*/ 59 h 91"/>
                <a:gd name="T12" fmla="*/ 64 w 91"/>
                <a:gd name="T13" fmla="*/ 76 h 91"/>
                <a:gd name="T14" fmla="*/ 25 w 91"/>
                <a:gd name="T15" fmla="*/ 77 h 91"/>
                <a:gd name="T16" fmla="*/ 15 w 91"/>
                <a:gd name="T17" fmla="*/ 60 h 91"/>
                <a:gd name="T18" fmla="*/ 10 w 91"/>
                <a:gd name="T19" fmla="*/ 56 h 91"/>
                <a:gd name="T20" fmla="*/ 1 w 91"/>
                <a:gd name="T21" fmla="*/ 44 h 91"/>
                <a:gd name="T22" fmla="*/ 9 w 91"/>
                <a:gd name="T23" fmla="*/ 29 h 91"/>
                <a:gd name="T24" fmla="*/ 12 w 91"/>
                <a:gd name="T25" fmla="*/ 23 h 91"/>
                <a:gd name="T26" fmla="*/ 29 w 91"/>
                <a:gd name="T27" fmla="*/ 3 h 91"/>
                <a:gd name="T28" fmla="*/ 44 w 91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91">
                  <a:moveTo>
                    <a:pt x="44" y="0"/>
                  </a:moveTo>
                  <a:cubicBezTo>
                    <a:pt x="56" y="0"/>
                    <a:pt x="66" y="3"/>
                    <a:pt x="72" y="13"/>
                  </a:cubicBezTo>
                  <a:cubicBezTo>
                    <a:pt x="73" y="14"/>
                    <a:pt x="74" y="16"/>
                    <a:pt x="75" y="17"/>
                  </a:cubicBezTo>
                  <a:cubicBezTo>
                    <a:pt x="77" y="23"/>
                    <a:pt x="78" y="28"/>
                    <a:pt x="83" y="32"/>
                  </a:cubicBezTo>
                  <a:cubicBezTo>
                    <a:pt x="91" y="38"/>
                    <a:pt x="86" y="53"/>
                    <a:pt x="77" y="56"/>
                  </a:cubicBezTo>
                  <a:cubicBezTo>
                    <a:pt x="76" y="57"/>
                    <a:pt x="75" y="58"/>
                    <a:pt x="74" y="59"/>
                  </a:cubicBezTo>
                  <a:cubicBezTo>
                    <a:pt x="70" y="65"/>
                    <a:pt x="68" y="71"/>
                    <a:pt x="64" y="76"/>
                  </a:cubicBezTo>
                  <a:cubicBezTo>
                    <a:pt x="52" y="90"/>
                    <a:pt x="38" y="91"/>
                    <a:pt x="25" y="77"/>
                  </a:cubicBezTo>
                  <a:cubicBezTo>
                    <a:pt x="21" y="72"/>
                    <a:pt x="17" y="67"/>
                    <a:pt x="15" y="60"/>
                  </a:cubicBezTo>
                  <a:cubicBezTo>
                    <a:pt x="15" y="58"/>
                    <a:pt x="13" y="56"/>
                    <a:pt x="10" y="56"/>
                  </a:cubicBezTo>
                  <a:cubicBezTo>
                    <a:pt x="4" y="55"/>
                    <a:pt x="2" y="50"/>
                    <a:pt x="1" y="44"/>
                  </a:cubicBezTo>
                  <a:cubicBezTo>
                    <a:pt x="0" y="37"/>
                    <a:pt x="2" y="33"/>
                    <a:pt x="9" y="29"/>
                  </a:cubicBezTo>
                  <a:cubicBezTo>
                    <a:pt x="11" y="28"/>
                    <a:pt x="12" y="25"/>
                    <a:pt x="12" y="23"/>
                  </a:cubicBezTo>
                  <a:cubicBezTo>
                    <a:pt x="15" y="14"/>
                    <a:pt x="19" y="6"/>
                    <a:pt x="29" y="3"/>
                  </a:cubicBezTo>
                  <a:cubicBezTo>
                    <a:pt x="34" y="2"/>
                    <a:pt x="39" y="1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779713" y="3525838"/>
              <a:ext cx="60325" cy="114300"/>
            </a:xfrm>
            <a:custGeom>
              <a:avLst/>
              <a:gdLst>
                <a:gd name="T0" fmla="*/ 6 w 19"/>
                <a:gd name="T1" fmla="*/ 0 h 36"/>
                <a:gd name="T2" fmla="*/ 14 w 19"/>
                <a:gd name="T3" fmla="*/ 0 h 36"/>
                <a:gd name="T4" fmla="*/ 10 w 19"/>
                <a:gd name="T5" fmla="*/ 36 h 36"/>
                <a:gd name="T6" fmla="*/ 6 w 1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6">
                  <a:moveTo>
                    <a:pt x="6" y="0"/>
                  </a:moveTo>
                  <a:cubicBezTo>
                    <a:pt x="8" y="0"/>
                    <a:pt x="11" y="0"/>
                    <a:pt x="14" y="0"/>
                  </a:cubicBezTo>
                  <a:cubicBezTo>
                    <a:pt x="19" y="12"/>
                    <a:pt x="16" y="24"/>
                    <a:pt x="10" y="36"/>
                  </a:cubicBezTo>
                  <a:cubicBezTo>
                    <a:pt x="5" y="24"/>
                    <a:pt x="0" y="1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789238" y="3473451"/>
              <a:ext cx="44450" cy="36513"/>
            </a:xfrm>
            <a:custGeom>
              <a:avLst/>
              <a:gdLst>
                <a:gd name="T0" fmla="*/ 14 w 14"/>
                <a:gd name="T1" fmla="*/ 0 h 11"/>
                <a:gd name="T2" fmla="*/ 14 w 14"/>
                <a:gd name="T3" fmla="*/ 11 h 11"/>
                <a:gd name="T4" fmla="*/ 0 w 14"/>
                <a:gd name="T5" fmla="*/ 11 h 11"/>
                <a:gd name="T6" fmla="*/ 0 w 14"/>
                <a:gd name="T7" fmla="*/ 0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4" y="7"/>
                    <a:pt x="14" y="11"/>
                  </a:cubicBezTo>
                  <a:cubicBezTo>
                    <a:pt x="10" y="11"/>
                    <a:pt x="5" y="11"/>
                    <a:pt x="0" y="11"/>
                  </a:cubicBezTo>
                  <a:cubicBezTo>
                    <a:pt x="0" y="7"/>
                    <a:pt x="0" y="4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H="1" flipV="1">
            <a:off x="8899072" y="4491820"/>
            <a:ext cx="545790" cy="1168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9432509" y="5654618"/>
            <a:ext cx="1885136" cy="5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54" idx="23"/>
          </p:cNvCxnSpPr>
          <p:nvPr/>
        </p:nvCxnSpPr>
        <p:spPr>
          <a:xfrm flipV="1">
            <a:off x="2407605" y="4446300"/>
            <a:ext cx="778584" cy="7679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02543" y="5214202"/>
            <a:ext cx="1605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6" idx="42"/>
          </p:cNvCxnSpPr>
          <p:nvPr/>
        </p:nvCxnSpPr>
        <p:spPr>
          <a:xfrm flipV="1">
            <a:off x="7785614" y="1693475"/>
            <a:ext cx="636718" cy="8910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8410293" y="1689548"/>
            <a:ext cx="1790822" cy="63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251202" y="2528320"/>
            <a:ext cx="2608199" cy="2720504"/>
            <a:chOff x="251202" y="2614048"/>
            <a:chExt cx="2608199" cy="2720504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202" y="2726353"/>
              <a:ext cx="2608199" cy="2608199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0953" y="2614048"/>
              <a:ext cx="2570437" cy="2570437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9616894" y="3478445"/>
            <a:ext cx="24128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n w="0"/>
              </a:rPr>
              <a:t>Write</a:t>
            </a:r>
          </a:p>
          <a:p>
            <a:r>
              <a:rPr lang="en-IN" sz="3200" dirty="0" smtClean="0">
                <a:ln w="0"/>
              </a:rPr>
              <a:t>Science blogs</a:t>
            </a:r>
          </a:p>
          <a:p>
            <a:r>
              <a:rPr lang="en-IN" sz="3200" dirty="0" smtClean="0">
                <a:ln w="0"/>
              </a:rPr>
              <a:t>AGU EOS</a:t>
            </a:r>
          </a:p>
          <a:p>
            <a:r>
              <a:rPr lang="en-IN" sz="3200" dirty="0" smtClean="0">
                <a:ln w="0"/>
              </a:rPr>
              <a:t>EGU Blogs</a:t>
            </a:r>
            <a:endParaRPr lang="en-IN" sz="320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33708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26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29063" y="700084"/>
            <a:ext cx="7758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Travel log</a:t>
            </a:r>
            <a:endParaRPr lang="en-IN" sz="6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1" b="17917"/>
          <a:stretch/>
        </p:blipFill>
        <p:spPr>
          <a:xfrm>
            <a:off x="616120" y="450678"/>
            <a:ext cx="4678226" cy="3031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8" b="17292"/>
          <a:stretch/>
        </p:blipFill>
        <p:spPr>
          <a:xfrm>
            <a:off x="3833448" y="1672029"/>
            <a:ext cx="3674115" cy="2388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8" y="4129503"/>
            <a:ext cx="2893219" cy="1627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1" b="17291"/>
          <a:stretch/>
        </p:blipFill>
        <p:spPr>
          <a:xfrm>
            <a:off x="6808819" y="4124335"/>
            <a:ext cx="2878106" cy="1882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27" y="1975099"/>
            <a:ext cx="3127658" cy="20851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 b="16875"/>
          <a:stretch/>
        </p:blipFill>
        <p:spPr>
          <a:xfrm>
            <a:off x="613520" y="3567777"/>
            <a:ext cx="3147752" cy="20329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4" t="19375" r="34722" b="19375"/>
          <a:stretch/>
        </p:blipFill>
        <p:spPr>
          <a:xfrm>
            <a:off x="9769077" y="4124335"/>
            <a:ext cx="1790062" cy="21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27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29063" y="700084"/>
            <a:ext cx="7758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Food for Thought</a:t>
            </a:r>
            <a:endParaRPr lang="en-IN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6" y="1715746"/>
            <a:ext cx="6599873" cy="41844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8119" y="2875609"/>
            <a:ext cx="3522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Does this figure correctly demonstrate mantle convection?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808119" y="4809413"/>
            <a:ext cx="3470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Let me know!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9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28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071938" y="3486150"/>
            <a:ext cx="357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hlinkClick r:id="rId2"/>
              </a:rPr>
              <a:t>https://www.menti.com/rfy5b8ip6q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814888" y="2586038"/>
            <a:ext cx="17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State of mantle?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40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29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48" y="377952"/>
            <a:ext cx="7309104" cy="61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3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743575" y="800100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Break the ice!</a:t>
            </a:r>
            <a:endParaRPr lang="en-IN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7"/>
          <a:stretch/>
        </p:blipFill>
        <p:spPr>
          <a:xfrm>
            <a:off x="308112" y="1114425"/>
            <a:ext cx="4840250" cy="48016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14988" y="1778936"/>
            <a:ext cx="5731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hlinkClick r:id="rId4"/>
              </a:rPr>
              <a:t>https://www.menti.com/d9mx5x3mai</a:t>
            </a:r>
            <a:endParaRPr lang="en-IN" sz="28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63" y="2738542"/>
            <a:ext cx="2983159" cy="29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4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743575" y="800100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Break the ice!</a:t>
            </a:r>
            <a:endParaRPr lang="en-IN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1"/>
          <a:stretch/>
        </p:blipFill>
        <p:spPr>
          <a:xfrm>
            <a:off x="308112" y="1228726"/>
            <a:ext cx="5059876" cy="4357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60991" y="1930337"/>
            <a:ext cx="5731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hlinkClick r:id="rId4"/>
              </a:rPr>
              <a:t>https://www.menti.com/d9mx5x3mai</a:t>
            </a:r>
            <a:endParaRPr lang="en-IN" sz="2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25" y="2717183"/>
            <a:ext cx="2869232" cy="28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5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743575" y="800100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My influence</a:t>
            </a:r>
            <a:endParaRPr lang="en-IN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" y="1620837"/>
            <a:ext cx="5991227" cy="3994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6843" y="3022878"/>
            <a:ext cx="30748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800" dirty="0" smtClean="0"/>
              <a:t>Beautiful nature</a:t>
            </a:r>
          </a:p>
          <a:p>
            <a:pPr algn="r"/>
            <a:r>
              <a:rPr lang="en-IN" sz="2800" dirty="0" smtClean="0"/>
              <a:t>Love for mountain</a:t>
            </a:r>
          </a:p>
          <a:p>
            <a:pPr algn="r"/>
            <a:r>
              <a:rPr lang="en-IN" sz="2800" dirty="0" smtClean="0"/>
              <a:t>How did they form?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082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6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743575" y="800100"/>
            <a:ext cx="571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And the Journey begins…</a:t>
            </a:r>
            <a:endParaRPr lang="en-IN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5" y="844135"/>
            <a:ext cx="5400216" cy="4050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48" y="4010814"/>
            <a:ext cx="3052762" cy="2035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10" y="3133445"/>
            <a:ext cx="3348038" cy="22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1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7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743575" y="800100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Geo-</a:t>
            </a:r>
            <a:r>
              <a:rPr lang="en-IN" sz="6000" dirty="0" err="1" smtClean="0"/>
              <a:t>xxxxxx</a:t>
            </a:r>
            <a:r>
              <a:rPr lang="en-IN" sz="6000" dirty="0" smtClean="0"/>
              <a:t>?</a:t>
            </a:r>
            <a:endParaRPr lang="en-IN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9"/>
          <a:stretch/>
        </p:blipFill>
        <p:spPr>
          <a:xfrm>
            <a:off x="517453" y="2053965"/>
            <a:ext cx="5368997" cy="2773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04390" y="1797111"/>
            <a:ext cx="545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hlinkClick r:id="rId4"/>
              </a:rPr>
              <a:t>https://www.menti.com/rfy5b8ip6q</a:t>
            </a:r>
            <a:endParaRPr lang="en-IN" sz="2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556821"/>
            <a:ext cx="2728912" cy="27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8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800100"/>
            <a:ext cx="3794759" cy="47434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43675" y="800100"/>
            <a:ext cx="4914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Geodynamics</a:t>
            </a:r>
            <a:endParaRPr lang="en-IN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4929187" y="1930337"/>
            <a:ext cx="6743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Dynamics: Relationship between force and motion (Also force in equilibrium)</a:t>
            </a:r>
          </a:p>
          <a:p>
            <a:r>
              <a:rPr lang="en-IN" sz="2800" dirty="0" smtClean="0"/>
              <a:t>Geodynamics: Dynamics of Earth (Mantle has a hegemony here) </a:t>
            </a:r>
          </a:p>
          <a:p>
            <a:endParaRPr lang="en-IN" sz="2800" dirty="0"/>
          </a:p>
          <a:p>
            <a:r>
              <a:rPr lang="en-IN" sz="2800" dirty="0" smtClean="0"/>
              <a:t>Why?</a:t>
            </a:r>
          </a:p>
          <a:p>
            <a:r>
              <a:rPr lang="en-IN" sz="2800" dirty="0" smtClean="0"/>
              <a:t>Crust : Geology</a:t>
            </a:r>
          </a:p>
          <a:p>
            <a:r>
              <a:rPr lang="en-IN" sz="2800" dirty="0" smtClean="0"/>
              <a:t>Core: Magneto-Hydrodynamics (MHD)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844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01-08-2020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schemeClr val="accent6">
                    <a:lumMod val="50000"/>
                  </a:schemeClr>
                </a:solidFill>
              </a:rPr>
              <a:t>Jyotirmoy Paul |  Indian Institute of Science |  JUGS GEOGLE </a:t>
            </a:r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879D-5042-48D4-A769-13B9DCE0CF7A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3" y="865826"/>
            <a:ext cx="7019925" cy="4679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1988" y="800100"/>
            <a:ext cx="6986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dirty="0" smtClean="0"/>
              <a:t>Into the </a:t>
            </a:r>
            <a:r>
              <a:rPr lang="en-IN" sz="6000" dirty="0" err="1" smtClean="0"/>
              <a:t>modeling</a:t>
            </a:r>
            <a:r>
              <a:rPr lang="en-IN" sz="6000" dirty="0" smtClean="0"/>
              <a:t> </a:t>
            </a:r>
            <a:r>
              <a:rPr lang="en-IN" sz="6000" dirty="0"/>
              <a:t>w</a:t>
            </a:r>
            <a:r>
              <a:rPr lang="en-IN" sz="6000" dirty="0" smtClean="0"/>
              <a:t>orld</a:t>
            </a:r>
            <a:endParaRPr lang="en-IN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6257457" y="3006516"/>
            <a:ext cx="4659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dirty="0" smtClean="0"/>
              <a:t>A scientific model is a physical and/or mathematical and/or conceptual representation of a system of ideas, events or processes.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214438" y="5327676"/>
            <a:ext cx="2749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i="1" dirty="0" smtClean="0"/>
              <a:t>All models are beautiful!</a:t>
            </a:r>
            <a:endParaRPr lang="en-IN" sz="2000" i="1" dirty="0"/>
          </a:p>
        </p:txBody>
      </p:sp>
    </p:spTree>
    <p:extLst>
      <p:ext uri="{BB962C8B-B14F-4D97-AF65-F5344CB8AC3E}">
        <p14:creationId xmlns:p14="http://schemas.microsoft.com/office/powerpoint/2010/main" val="16464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1087</Words>
  <Application>Microsoft Office PowerPoint</Application>
  <PresentationFormat>Widescreen</PresentationFormat>
  <Paragraphs>240</Paragraphs>
  <Slides>29</Slides>
  <Notes>20</Notes>
  <HiddenSlides>2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</dc:creator>
  <cp:lastModifiedBy>Jyo</cp:lastModifiedBy>
  <cp:revision>75</cp:revision>
  <dcterms:created xsi:type="dcterms:W3CDTF">2020-07-29T17:17:59Z</dcterms:created>
  <dcterms:modified xsi:type="dcterms:W3CDTF">2020-07-31T17:58:45Z</dcterms:modified>
</cp:coreProperties>
</file>